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380" r:id="rId3"/>
    <p:sldId id="381" r:id="rId4"/>
    <p:sldId id="382" r:id="rId5"/>
    <p:sldId id="383" r:id="rId6"/>
    <p:sldId id="384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6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A7862BA-B6D1-4FE0-9CDB-B7C0F1C37164}" type="datetimeFigureOut">
              <a:rPr lang="it-IT" smtClean="0"/>
              <a:t>09/08/2024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5CE4-FE77-4B22-9A47-61BFF8FD9A8C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8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62BA-B6D1-4FE0-9CDB-B7C0F1C37164}" type="datetimeFigureOut">
              <a:rPr lang="it-IT" smtClean="0"/>
              <a:t>09/08/2024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5CE4-FE77-4B22-9A47-61BFF8FD9A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7138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62BA-B6D1-4FE0-9CDB-B7C0F1C37164}" type="datetimeFigureOut">
              <a:rPr lang="it-IT" smtClean="0"/>
              <a:t>09/08/2024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5CE4-FE77-4B22-9A47-61BFF8FD9A8C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5582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8/9/2024</a:t>
            </a:fld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0BAD2"/>
                </a:solidFill>
              </a:rPr>
              <a:pPr/>
              <a:t>‹N›</a:t>
            </a:fld>
            <a:endParaRPr lang="en-US" dirty="0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297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8/9/2024</a:t>
            </a:fld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0BAD2"/>
                </a:solidFill>
              </a:rPr>
              <a:pPr/>
              <a:t>‹N›</a:t>
            </a:fld>
            <a:endParaRPr lang="en-US" dirty="0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625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8/9/2024</a:t>
            </a:fld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0BAD2"/>
                </a:solidFill>
              </a:rPr>
              <a:pPr/>
              <a:t>‹N›</a:t>
            </a:fld>
            <a:endParaRPr lang="en-US" dirty="0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891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8/9/2024</a:t>
            </a:fld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0BAD2"/>
                </a:solidFill>
              </a:rPr>
              <a:pPr/>
              <a:t>‹N›</a:t>
            </a:fld>
            <a:endParaRPr lang="en-US" dirty="0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961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8/9/2024</a:t>
            </a:fld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0BAD2"/>
                </a:solidFill>
              </a:rPr>
              <a:pPr/>
              <a:t>‹N›</a:t>
            </a:fld>
            <a:endParaRPr lang="en-US" dirty="0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144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8/9/2024</a:t>
            </a:fld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0BAD2"/>
                </a:solidFill>
              </a:rPr>
              <a:pPr/>
              <a:t>‹N›</a:t>
            </a:fld>
            <a:endParaRPr lang="en-US" dirty="0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2227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8/9/2024</a:t>
            </a:fld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0BAD2"/>
                </a:solidFill>
              </a:rPr>
              <a:pPr/>
              <a:t>‹N›</a:t>
            </a:fld>
            <a:endParaRPr lang="en-US" dirty="0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446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8/9/2024</a:t>
            </a:fld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0BAD2"/>
                </a:solidFill>
              </a:rPr>
              <a:pPr/>
              <a:t>‹N›</a:t>
            </a:fld>
            <a:endParaRPr lang="en-US" dirty="0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962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62BA-B6D1-4FE0-9CDB-B7C0F1C37164}" type="datetimeFigureOut">
              <a:rPr lang="it-IT" smtClean="0"/>
              <a:t>09/08/2024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5CE4-FE77-4B22-9A47-61BFF8FD9A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51381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8/9/2024</a:t>
            </a:fld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0BAD2"/>
                </a:solidFill>
              </a:rPr>
              <a:pPr/>
              <a:t>‹N›</a:t>
            </a:fld>
            <a:endParaRPr lang="en-US" dirty="0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1027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8/9/2024</a:t>
            </a:fld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0BAD2"/>
                </a:solidFill>
              </a:rPr>
              <a:pPr/>
              <a:t>‹N›</a:t>
            </a:fld>
            <a:endParaRPr lang="en-US" dirty="0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5085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8/9/2024</a:t>
            </a:fld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40BAD2"/>
                </a:solidFill>
              </a:rPr>
              <a:pPr/>
              <a:t>‹N›</a:t>
            </a:fld>
            <a:endParaRPr lang="en-US" dirty="0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060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62BA-B6D1-4FE0-9CDB-B7C0F1C37164}" type="datetimeFigureOut">
              <a:rPr lang="it-IT" smtClean="0"/>
              <a:t>09/08/2024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5CE4-FE77-4B22-9A47-61BFF8FD9A8C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256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62BA-B6D1-4FE0-9CDB-B7C0F1C37164}" type="datetimeFigureOut">
              <a:rPr lang="it-IT" smtClean="0"/>
              <a:t>09/08/2024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5CE4-FE77-4B22-9A47-61BFF8FD9A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0594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62BA-B6D1-4FE0-9CDB-B7C0F1C37164}" type="datetimeFigureOut">
              <a:rPr lang="it-IT" smtClean="0"/>
              <a:t>09/08/2024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5CE4-FE77-4B22-9A47-61BFF8FD9A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701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62BA-B6D1-4FE0-9CDB-B7C0F1C37164}" type="datetimeFigureOut">
              <a:rPr lang="it-IT" smtClean="0"/>
              <a:t>09/08/2024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5CE4-FE77-4B22-9A47-61BFF8FD9A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5224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62BA-B6D1-4FE0-9CDB-B7C0F1C37164}" type="datetimeFigureOut">
              <a:rPr lang="it-IT" smtClean="0"/>
              <a:t>09/08/2024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5CE4-FE77-4B22-9A47-61BFF8FD9A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2875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62BA-B6D1-4FE0-9CDB-B7C0F1C37164}" type="datetimeFigureOut">
              <a:rPr lang="it-IT" smtClean="0"/>
              <a:t>09/08/2024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5CE4-FE77-4B22-9A47-61BFF8FD9A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7245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62BA-B6D1-4FE0-9CDB-B7C0F1C37164}" type="datetimeFigureOut">
              <a:rPr lang="it-IT" smtClean="0"/>
              <a:t>09/08/2024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5CE4-FE77-4B22-9A47-61BFF8FD9A8C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369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FA7862BA-B6D1-4FE0-9CDB-B7C0F1C37164}" type="datetimeFigureOut">
              <a:rPr lang="it-IT" smtClean="0"/>
              <a:t>09/08/2024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044D5CE4-FE77-4B22-9A47-61BFF8FD9A8C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437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defTabSz="457200"/>
            <a:fld id="{5586B75A-687E-405C-8A0B-8D00578BA2C3}" type="datetimeFigureOut">
              <a:rPr lang="en-US" dirty="0">
                <a:solidFill>
                  <a:srgbClr val="000000">
                    <a:lumMod val="50000"/>
                    <a:lumOff val="50000"/>
                  </a:srgbClr>
                </a:solidFill>
              </a:rPr>
              <a:pPr defTabSz="457200"/>
              <a:t>8/9/2024</a:t>
            </a:fld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defTabSz="457200"/>
            <a:fld id="{4FAB73BC-B049-4115-A692-8D63A059BFB8}" type="slidenum">
              <a:rPr lang="en-US" dirty="0">
                <a:solidFill>
                  <a:srgbClr val="40BAD2"/>
                </a:solidFill>
              </a:rPr>
              <a:pPr defTabSz="457200"/>
              <a:t>‹N›</a:t>
            </a:fld>
            <a:endParaRPr lang="en-US" dirty="0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531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84960AC-1CD6-452A-B5F4-2186E3FD74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A3151A6-DE4B-8CBB-D69D-9EE59C631DB1}"/>
              </a:ext>
            </a:extLst>
          </p:cNvPr>
          <p:cNvSpPr txBox="1"/>
          <p:nvPr/>
        </p:nvSpPr>
        <p:spPr>
          <a:xfrm>
            <a:off x="4807974" y="186813"/>
            <a:ext cx="7000567" cy="6341806"/>
          </a:xfrm>
          <a:prstGeom prst="rect">
            <a:avLst/>
          </a:prstGeom>
        </p:spPr>
        <p:txBody>
          <a:bodyPr vert="horz" lIns="45720" tIns="45720" rIns="4572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9CBEBD"/>
              </a:buClr>
              <a:buSzTx/>
              <a:buFontTx/>
              <a:buNone/>
              <a:tabLst/>
              <a:defRPr/>
            </a:pPr>
            <a:r>
              <a:rPr kumimoji="0" lang="en-US" sz="59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Cos'è</a:t>
            </a:r>
            <a:r>
              <a:rPr kumimoji="0" lang="en-US" sz="59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la </a:t>
            </a:r>
            <a:r>
              <a:rPr kumimoji="0" lang="en-US" sz="59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telemedicina</a:t>
            </a:r>
            <a:endParaRPr kumimoji="0" lang="en-US" sz="59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9CBEBD"/>
              </a:buClr>
              <a:buSzTx/>
              <a:buFontTx/>
              <a:buNone/>
              <a:tabLst/>
              <a:defRPr/>
            </a:pPr>
            <a:endParaRPr kumimoji="0" lang="en-US" sz="5900" b="0" i="0" u="none" strike="noStrike" kern="1200" cap="none" spc="0" normalizeH="0" baseline="0" noProof="0" dirty="0">
              <a:ln>
                <a:noFill/>
              </a:ln>
              <a:solidFill>
                <a:srgbClr val="2E2B21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9CBEBD"/>
              </a:buClr>
              <a:buSzTx/>
              <a:buFontTx/>
              <a:buNone/>
              <a:tabLst/>
              <a:defRPr/>
            </a:pP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Con il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termine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telemedicina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si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indica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tutto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l’insieme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di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prestazioni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sanitarie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in cui,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grazie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all’utilizzo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di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tecnologie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innovative, il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professionista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della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salute e il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paziente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non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si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trovano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nello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stesso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luogo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9CBEBD"/>
              </a:buClr>
              <a:buSzTx/>
              <a:buFontTx/>
              <a:buNone/>
              <a:tabLst/>
              <a:defRPr/>
            </a:pPr>
            <a:endParaRPr kumimoji="0" lang="en-US" sz="5900" b="0" i="0" u="none" strike="noStrike" kern="1200" cap="none" spc="0" normalizeH="0" baseline="0" noProof="0" dirty="0">
              <a:ln>
                <a:noFill/>
              </a:ln>
              <a:solidFill>
                <a:srgbClr val="2E2B21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9CBEBD"/>
              </a:buClr>
              <a:buSzTx/>
              <a:buFontTx/>
              <a:buNone/>
              <a:tabLst/>
              <a:defRPr/>
            </a:pPr>
            <a:r>
              <a:rPr kumimoji="0" lang="en-US" sz="59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La </a:t>
            </a:r>
            <a:r>
              <a:rPr kumimoji="0" lang="en-US" sz="59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telemedicina</a:t>
            </a:r>
            <a:r>
              <a:rPr kumimoji="0" lang="en-US" sz="59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59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consente</a:t>
            </a:r>
            <a:r>
              <a:rPr kumimoji="0" lang="en-US" sz="59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di: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9CBEBD"/>
              </a:buClr>
              <a:buSzTx/>
              <a:buFontTx/>
              <a:buNone/>
              <a:tabLst/>
              <a:defRPr/>
            </a:pPr>
            <a:endParaRPr kumimoji="0" lang="en-US" sz="5900" b="0" i="0" u="none" strike="noStrike" kern="1200" cap="none" spc="0" normalizeH="0" baseline="0" noProof="0" dirty="0">
              <a:ln>
                <a:noFill/>
              </a:ln>
              <a:solidFill>
                <a:srgbClr val="2E2B21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9CBEBD"/>
              </a:buClr>
              <a:buSzTx/>
              <a:buFontTx/>
              <a:buNone/>
              <a:tabLst/>
              <a:defRPr/>
            </a:pP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assistere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e fare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visite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di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controllo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ai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pazienti</a:t>
            </a:r>
            <a:endParaRPr kumimoji="0" lang="en-US" sz="5900" b="0" i="0" u="none" strike="noStrike" kern="1200" cap="none" spc="0" normalizeH="0" baseline="0" noProof="0" dirty="0">
              <a:ln>
                <a:noFill/>
              </a:ln>
              <a:solidFill>
                <a:srgbClr val="2E2B21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9CBEBD"/>
              </a:buClr>
              <a:buSzTx/>
              <a:buFontTx/>
              <a:buNone/>
              <a:tabLst/>
              <a:defRPr/>
            </a:pP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controllare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a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distanza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i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parametri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vitale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di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pazienti</a:t>
            </a:r>
            <a:endParaRPr kumimoji="0" lang="en-US" sz="5900" b="0" i="0" u="none" strike="noStrike" kern="1200" cap="none" spc="0" normalizeH="0" baseline="0" noProof="0" dirty="0">
              <a:ln>
                <a:noFill/>
              </a:ln>
              <a:solidFill>
                <a:srgbClr val="2E2B21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9CBEBD"/>
              </a:buClr>
              <a:buSzTx/>
              <a:buFontTx/>
              <a:buNone/>
              <a:tabLst/>
              <a:defRPr/>
            </a:pP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far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dialogare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sanitari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per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consulti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su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particolari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casi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clinici</a:t>
            </a:r>
            <a:endParaRPr kumimoji="0" lang="en-US" sz="5900" b="0" i="0" u="none" strike="noStrike" kern="1200" cap="none" spc="0" normalizeH="0" baseline="0" noProof="0" dirty="0">
              <a:ln>
                <a:noFill/>
              </a:ln>
              <a:solidFill>
                <a:srgbClr val="2E2B21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9CBEBD"/>
              </a:buClr>
              <a:buSzTx/>
              <a:buFontTx/>
              <a:buNone/>
              <a:tabLst/>
              <a:defRPr/>
            </a:pP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inviare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e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ricevere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documenti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,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diagnosi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e </a:t>
            </a:r>
            <a:r>
              <a:rPr kumimoji="0" lang="en-US" sz="5900" b="0" i="0" u="none" strike="noStrike" kern="1200" cap="none" spc="0" normalizeH="0" baseline="0" noProof="0" dirty="0" err="1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referti</a:t>
            </a:r>
            <a:r>
              <a:rPr kumimoji="0" lang="en-US" sz="59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9CBEBD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2B21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9CBEBD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2B21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9CBEBD"/>
              </a:buClr>
              <a:buSzTx/>
              <a:buFontTx/>
              <a:buNone/>
              <a:tabLst/>
              <a:defRPr/>
            </a:pPr>
            <a:r>
              <a:rPr kumimoji="0" lang="en-US" sz="2500" b="0" i="1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Fonte: salute.gov.it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027C6A6B-37BF-2B95-B655-051853A1D6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79" y="2394156"/>
            <a:ext cx="4177938" cy="163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705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4788" y="804333"/>
            <a:ext cx="3302412" cy="5249334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FFFFFF"/>
                </a:solidFill>
              </a:rPr>
              <a:t>PROGETTO </a:t>
            </a:r>
            <a:r>
              <a:rPr lang="it-IT" dirty="0" err="1">
                <a:solidFill>
                  <a:srgbClr val="FFFFFF"/>
                </a:solidFill>
              </a:rPr>
              <a:t>Co.S</a:t>
            </a:r>
            <a:r>
              <a:rPr lang="it-IT" dirty="0">
                <a:solidFill>
                  <a:srgbClr val="FFFFFF"/>
                </a:solidFill>
              </a:rPr>
              <a:t>. </a:t>
            </a:r>
            <a:br>
              <a:rPr lang="it-IT" dirty="0">
                <a:solidFill>
                  <a:srgbClr val="FFFFFF"/>
                </a:solidFill>
              </a:rPr>
            </a:br>
            <a:r>
              <a:rPr lang="it-IT" dirty="0">
                <a:solidFill>
                  <a:srgbClr val="FFFFFF"/>
                </a:solidFill>
              </a:rPr>
              <a:t>Vision e mission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09882" y="804333"/>
            <a:ext cx="6147169" cy="5249334"/>
          </a:xfrm>
        </p:spPr>
        <p:txBody>
          <a:bodyPr anchor="ctr">
            <a:normAutofit/>
          </a:bodyPr>
          <a:lstStyle/>
          <a:p>
            <a:pPr algn="ctr"/>
            <a:r>
              <a:rPr lang="it-IT" sz="2000" b="1" spc="100" dirty="0">
                <a:cs typeface="Calibri Light" panose="020F0302020204030204" pitchFamily="34" charset="0"/>
              </a:rPr>
              <a:t>VISION </a:t>
            </a:r>
          </a:p>
          <a:p>
            <a:r>
              <a:rPr lang="it-IT" sz="2000" spc="100" dirty="0">
                <a:cs typeface="Calibri Light" panose="020F0302020204030204" pitchFamily="34" charset="0"/>
              </a:rPr>
              <a:t>Il </a:t>
            </a:r>
            <a:r>
              <a:rPr lang="it-IT" sz="2000" spc="100" dirty="0" err="1">
                <a:cs typeface="Calibri Light" panose="020F0302020204030204" pitchFamily="34" charset="0"/>
              </a:rPr>
              <a:t>Co.S</a:t>
            </a:r>
            <a:r>
              <a:rPr lang="it-IT" sz="2000" spc="100" dirty="0">
                <a:cs typeface="Calibri Light" panose="020F0302020204030204" pitchFamily="34" charset="0"/>
              </a:rPr>
              <a:t>. vuole fornire al MMG servizi innovativi e all’avanguardia che gli consentano di assistere i propri pazienti anche a distanza in modo sicuro e continuativo.</a:t>
            </a:r>
          </a:p>
          <a:p>
            <a:endParaRPr lang="it-IT" sz="2000" spc="100" dirty="0">
              <a:cs typeface="Calibri Light" panose="020F0302020204030204" pitchFamily="34" charset="0"/>
            </a:endParaRPr>
          </a:p>
          <a:p>
            <a:pPr algn="ctr"/>
            <a:r>
              <a:rPr lang="it-IT" sz="2000" b="1" spc="100" dirty="0">
                <a:cs typeface="Calibri Light" panose="020F0302020204030204" pitchFamily="34" charset="0"/>
              </a:rPr>
              <a:t>MISSION</a:t>
            </a:r>
          </a:p>
          <a:p>
            <a:r>
              <a:rPr lang="it-IT" sz="2000" spc="100" dirty="0">
                <a:cs typeface="Calibri Light" panose="020F0302020204030204" pitchFamily="34" charset="0"/>
              </a:rPr>
              <a:t>L’idea è quella di progettare una rete nazionale di telemedicina articolata su tre livelli e diffusa su tutto il territorio nazionale. Tale iniziativa tenterà di ricomprendere, in un piano organizzativo integrato, i maggiori player coinvolti nella telemedicina e i relativi strumenti e servizi.</a:t>
            </a:r>
          </a:p>
          <a:p>
            <a:endParaRPr lang="it-IT" sz="2000" spc="100" dirty="0">
              <a:cs typeface="Calibri Light" panose="020F0302020204030204" pitchFamily="34" charset="0"/>
            </a:endParaRPr>
          </a:p>
          <a:p>
            <a:endParaRPr lang="it-IT" sz="2000" dirty="0"/>
          </a:p>
        </p:txBody>
      </p:sp>
      <p:pic>
        <p:nvPicPr>
          <p:cNvPr id="4" name="Immagine 3" descr="Immagine che contiene cerchio, schizzo, simbolo, clipart&#10;&#10;Descrizione generata automaticamente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0654" y="6309360"/>
            <a:ext cx="377809" cy="377809"/>
          </a:xfrm>
          <a:prstGeom prst="rect">
            <a:avLst/>
          </a:prstGeom>
        </p:spPr>
      </p:pic>
      <p:pic>
        <p:nvPicPr>
          <p:cNvPr id="5" name="Immagine 4" descr="Immagine che contiene nero, oscurità&#10;&#10;Descrizione generata automaticamente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00206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4199" y="6309360"/>
            <a:ext cx="787102" cy="377809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1E256F4B-5700-B32F-A7FA-D0D3A5DA83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354" y="6201735"/>
            <a:ext cx="1238868" cy="485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632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1" y="0"/>
            <a:ext cx="3461658" cy="6857999"/>
          </a:xfrm>
          <a:solidFill>
            <a:srgbClr val="9CBEBD"/>
          </a:solidFill>
          <a:ln>
            <a:noFill/>
          </a:ln>
        </p:spPr>
        <p:txBody>
          <a:bodyPr/>
          <a:lstStyle/>
          <a:p>
            <a:pPr algn="ctr"/>
            <a:r>
              <a:rPr lang="it-IT" dirty="0" err="1"/>
              <a:t>Co.S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/>
              <a:t>Progetto </a:t>
            </a:r>
            <a:br>
              <a:rPr lang="it-IT" dirty="0"/>
            </a:br>
            <a:r>
              <a:rPr lang="it-IT" dirty="0"/>
              <a:t>Telemedicina</a:t>
            </a:r>
          </a:p>
        </p:txBody>
      </p:sp>
      <p:sp>
        <p:nvSpPr>
          <p:cNvPr id="122" name="Rettangolo 121"/>
          <p:cNvSpPr/>
          <p:nvPr/>
        </p:nvSpPr>
        <p:spPr>
          <a:xfrm>
            <a:off x="7688014" y="3970786"/>
            <a:ext cx="3182456" cy="1050049"/>
          </a:xfrm>
          <a:prstGeom prst="rect">
            <a:avLst/>
          </a:prstGeom>
          <a:noFill/>
          <a:ln w="28575" cap="flat" cmpd="sng" algn="ctr">
            <a:solidFill>
              <a:srgbClr val="5B9BD5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3" name="Ovale 122"/>
          <p:cNvSpPr/>
          <p:nvPr/>
        </p:nvSpPr>
        <p:spPr>
          <a:xfrm>
            <a:off x="7676294" y="615172"/>
            <a:ext cx="1080000" cy="1080000"/>
          </a:xfrm>
          <a:prstGeom prst="ellipse">
            <a:avLst/>
          </a:prstGeom>
          <a:solidFill>
            <a:sysClr val="window" lastClr="FFFFFF"/>
          </a:solidFill>
          <a:ln w="28575" cap="flat" cmpd="sng" algn="ctr">
            <a:solidFill>
              <a:srgbClr val="FFC000">
                <a:lumMod val="60000"/>
                <a:lumOff val="40000"/>
              </a:srgbClr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0" cap="none" spc="0" normalizeH="0" baseline="0" noProof="0" dirty="0">
              <a:ln>
                <a:solidFill>
                  <a:prstClr val="black"/>
                </a:solidFill>
                <a:prstDash val="sysDash"/>
              </a:ln>
              <a:solidFill>
                <a:srgbClr val="3C5466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124" name="Immagine 123"/>
          <p:cNvPicPr>
            <a:picLocks noChangeAspect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205" y="543923"/>
            <a:ext cx="402900" cy="372114"/>
          </a:xfrm>
          <a:prstGeom prst="rect">
            <a:avLst/>
          </a:prstGeom>
        </p:spPr>
      </p:pic>
      <p:sp>
        <p:nvSpPr>
          <p:cNvPr id="125" name="CasellaDiTesto 124"/>
          <p:cNvSpPr txBox="1"/>
          <p:nvPr/>
        </p:nvSpPr>
        <p:spPr>
          <a:xfrm>
            <a:off x="7660904" y="808924"/>
            <a:ext cx="111077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1" i="0" u="none" strike="noStrike" kern="1200" cap="none" spc="0" normalizeH="0" baseline="0" noProof="0" dirty="0">
                <a:ln>
                  <a:noFill/>
                </a:ln>
                <a:solidFill>
                  <a:srgbClr val="3C5466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Centrale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1" i="0" u="none" strike="noStrike" kern="1200" cap="none" spc="0" normalizeH="0" baseline="0" noProof="0" dirty="0">
                <a:ln>
                  <a:noFill/>
                </a:ln>
                <a:solidFill>
                  <a:srgbClr val="3C5466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di telemedicina</a:t>
            </a:r>
          </a:p>
        </p:txBody>
      </p:sp>
      <p:sp>
        <p:nvSpPr>
          <p:cNvPr id="126" name="Ovale 125"/>
          <p:cNvSpPr/>
          <p:nvPr/>
        </p:nvSpPr>
        <p:spPr>
          <a:xfrm>
            <a:off x="7802863" y="2294032"/>
            <a:ext cx="864000" cy="864000"/>
          </a:xfrm>
          <a:prstGeom prst="ellipse">
            <a:avLst/>
          </a:prstGeom>
          <a:noFill/>
          <a:ln w="28575" cap="flat" cmpd="sng" algn="ctr">
            <a:solidFill>
              <a:srgbClr val="40B7AD"/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0" cap="none" spc="0" normalizeH="0" baseline="0" noProof="0" dirty="0">
              <a:ln>
                <a:solidFill>
                  <a:prstClr val="black"/>
                </a:solidFill>
                <a:prstDash val="sysDash"/>
              </a:ln>
              <a:solidFill>
                <a:srgbClr val="3C5466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27" name="Ovale 126"/>
          <p:cNvSpPr/>
          <p:nvPr/>
        </p:nvSpPr>
        <p:spPr>
          <a:xfrm>
            <a:off x="6744049" y="2294032"/>
            <a:ext cx="864000" cy="864000"/>
          </a:xfrm>
          <a:prstGeom prst="ellipse">
            <a:avLst/>
          </a:prstGeom>
          <a:solidFill>
            <a:sysClr val="window" lastClr="FFFFFF"/>
          </a:solidFill>
          <a:ln w="28575" cap="flat" cmpd="sng" algn="ctr">
            <a:solidFill>
              <a:srgbClr val="40B7AD"/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0" cap="none" spc="0" normalizeH="0" baseline="0" noProof="0" dirty="0">
              <a:ln>
                <a:solidFill>
                  <a:prstClr val="black"/>
                </a:solidFill>
                <a:prstDash val="sysDash"/>
              </a:ln>
              <a:solidFill>
                <a:srgbClr val="3C5466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28" name="CasellaDiTesto 127"/>
          <p:cNvSpPr txBox="1"/>
          <p:nvPr/>
        </p:nvSpPr>
        <p:spPr>
          <a:xfrm>
            <a:off x="5787123" y="4140149"/>
            <a:ext cx="66281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1300" b="1">
                <a:solidFill>
                  <a:srgbClr val="3C5466"/>
                </a:solidFill>
                <a:latin typeface="Calibri Light" panose="020F0302020204030204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1" i="0" u="none" strike="noStrike" kern="0" cap="none" spc="0" normalizeH="0" baseline="0" noProof="0" dirty="0">
                <a:ln>
                  <a:noFill/>
                </a:ln>
                <a:solidFill>
                  <a:srgbClr val="3C5466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Coop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1" i="0" u="none" strike="noStrike" kern="0" cap="none" spc="0" normalizeH="0" baseline="0" noProof="0" dirty="0">
                <a:ln>
                  <a:noFill/>
                </a:ln>
                <a:solidFill>
                  <a:srgbClr val="3C5466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MMG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1" i="0" u="none" strike="noStrike" kern="0" cap="none" spc="0" normalizeH="0" baseline="0" noProof="0" dirty="0">
                <a:ln>
                  <a:noFill/>
                </a:ln>
                <a:solidFill>
                  <a:srgbClr val="3C5466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(CSP)</a:t>
            </a:r>
          </a:p>
        </p:txBody>
      </p:sp>
      <p:sp>
        <p:nvSpPr>
          <p:cNvPr id="129" name="Ovale 128"/>
          <p:cNvSpPr/>
          <p:nvPr/>
        </p:nvSpPr>
        <p:spPr>
          <a:xfrm>
            <a:off x="6727701" y="4038376"/>
            <a:ext cx="900000" cy="900000"/>
          </a:xfrm>
          <a:prstGeom prst="ellipse">
            <a:avLst/>
          </a:prstGeom>
          <a:noFill/>
          <a:ln w="28575" cap="flat" cmpd="sng" algn="ctr">
            <a:solidFill>
              <a:srgbClr val="40B7AD"/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0" cap="none" spc="0" normalizeH="0" baseline="0" noProof="0" dirty="0">
              <a:ln>
                <a:solidFill>
                  <a:prstClr val="black"/>
                </a:solidFill>
                <a:prstDash val="sysDash"/>
              </a:ln>
              <a:solidFill>
                <a:srgbClr val="3C5466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30" name="Ovale 129"/>
          <p:cNvSpPr/>
          <p:nvPr/>
        </p:nvSpPr>
        <p:spPr>
          <a:xfrm>
            <a:off x="8852441" y="2284112"/>
            <a:ext cx="864000" cy="864000"/>
          </a:xfrm>
          <a:prstGeom prst="ellipse">
            <a:avLst/>
          </a:prstGeom>
          <a:noFill/>
          <a:ln w="28575" cap="flat" cmpd="sng" algn="ctr">
            <a:solidFill>
              <a:srgbClr val="40B7AD"/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0" cap="none" spc="0" normalizeH="0" baseline="0" noProof="0" dirty="0">
              <a:ln>
                <a:solidFill>
                  <a:prstClr val="black"/>
                </a:solidFill>
                <a:prstDash val="sysDash"/>
              </a:ln>
              <a:solidFill>
                <a:srgbClr val="3C5466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31" name="CasellaDiTesto 130"/>
          <p:cNvSpPr txBox="1"/>
          <p:nvPr/>
        </p:nvSpPr>
        <p:spPr>
          <a:xfrm>
            <a:off x="6710114" y="4485546"/>
            <a:ext cx="9612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 dirty="0">
                <a:ln>
                  <a:noFill/>
                </a:ln>
                <a:solidFill>
                  <a:srgbClr val="3C5466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DOMICILIO</a:t>
            </a:r>
          </a:p>
        </p:txBody>
      </p:sp>
      <p:sp>
        <p:nvSpPr>
          <p:cNvPr id="132" name="Rettangolo arrotondato 131"/>
          <p:cNvSpPr/>
          <p:nvPr/>
        </p:nvSpPr>
        <p:spPr>
          <a:xfrm>
            <a:off x="6747388" y="5307348"/>
            <a:ext cx="1052391" cy="436391"/>
          </a:xfrm>
          <a:prstGeom prst="roundRect">
            <a:avLst/>
          </a:prstGeom>
          <a:solidFill>
            <a:sysClr val="window" lastClr="FFFFFF"/>
          </a:solidFill>
          <a:ln w="28575" cap="flat" cmpd="sng" algn="ctr">
            <a:solidFill>
              <a:srgbClr val="3C5466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3C5466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Pazienti pubblici</a:t>
            </a:r>
          </a:p>
        </p:txBody>
      </p:sp>
      <p:sp>
        <p:nvSpPr>
          <p:cNvPr id="133" name="Rettangolo arrotondato 132"/>
          <p:cNvSpPr/>
          <p:nvPr/>
        </p:nvSpPr>
        <p:spPr>
          <a:xfrm>
            <a:off x="7975941" y="5307348"/>
            <a:ext cx="1051200" cy="435600"/>
          </a:xfrm>
          <a:prstGeom prst="roundRect">
            <a:avLst/>
          </a:prstGeom>
          <a:solidFill>
            <a:sysClr val="window" lastClr="FFFFFF"/>
          </a:solidFill>
          <a:ln w="28575" cap="flat" cmpd="sng" algn="ctr">
            <a:solidFill>
              <a:srgbClr val="3C5466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3C5466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Pazienti ricoverati</a:t>
            </a:r>
          </a:p>
        </p:txBody>
      </p:sp>
      <p:sp>
        <p:nvSpPr>
          <p:cNvPr id="134" name="Rettangolo arrotondato 133"/>
          <p:cNvSpPr/>
          <p:nvPr/>
        </p:nvSpPr>
        <p:spPr>
          <a:xfrm>
            <a:off x="9203303" y="5307348"/>
            <a:ext cx="1051200" cy="435600"/>
          </a:xfrm>
          <a:prstGeom prst="roundRect">
            <a:avLst/>
          </a:prstGeom>
          <a:solidFill>
            <a:sysClr val="window" lastClr="FFFFFF"/>
          </a:solidFill>
          <a:ln w="28575" cap="flat" cmpd="sng" algn="ctr">
            <a:solidFill>
              <a:srgbClr val="3C5466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3C5466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Pazienti privati</a:t>
            </a:r>
          </a:p>
        </p:txBody>
      </p:sp>
      <p:sp>
        <p:nvSpPr>
          <p:cNvPr id="138" name="CasellaDiTesto 137"/>
          <p:cNvSpPr txBox="1"/>
          <p:nvPr/>
        </p:nvSpPr>
        <p:spPr>
          <a:xfrm>
            <a:off x="6036557" y="5404650"/>
            <a:ext cx="77303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1" i="0" u="none" strike="noStrike" kern="1200" cap="none" spc="0" normalizeH="0" baseline="0" noProof="0" dirty="0">
                <a:ln>
                  <a:noFill/>
                </a:ln>
                <a:solidFill>
                  <a:srgbClr val="3C5466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CLIENTI</a:t>
            </a:r>
          </a:p>
        </p:txBody>
      </p:sp>
      <p:sp>
        <p:nvSpPr>
          <p:cNvPr id="143" name="Ovale 142"/>
          <p:cNvSpPr/>
          <p:nvPr/>
        </p:nvSpPr>
        <p:spPr>
          <a:xfrm>
            <a:off x="9879504" y="4038376"/>
            <a:ext cx="900000" cy="900000"/>
          </a:xfrm>
          <a:prstGeom prst="ellipse">
            <a:avLst/>
          </a:prstGeom>
          <a:noFill/>
          <a:ln w="28575" cap="flat" cmpd="sng" algn="ctr">
            <a:solidFill>
              <a:srgbClr val="40B7AD"/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0" cap="none" spc="0" normalizeH="0" baseline="0" noProof="0" dirty="0">
              <a:ln>
                <a:solidFill>
                  <a:prstClr val="black"/>
                </a:solidFill>
                <a:prstDash val="sysDash"/>
              </a:ln>
              <a:solidFill>
                <a:srgbClr val="3C5466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4" name="CasellaDiTesto 143"/>
          <p:cNvSpPr txBox="1"/>
          <p:nvPr/>
        </p:nvSpPr>
        <p:spPr>
          <a:xfrm>
            <a:off x="6638431" y="2501446"/>
            <a:ext cx="107998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1" i="0" u="none" strike="noStrike" kern="1200" cap="none" spc="0" normalizeH="0" baseline="0" noProof="0" dirty="0">
                <a:ln>
                  <a:noFill/>
                </a:ln>
                <a:solidFill>
                  <a:srgbClr val="3C5466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Presidio regionale</a:t>
            </a:r>
          </a:p>
        </p:txBody>
      </p:sp>
      <p:sp>
        <p:nvSpPr>
          <p:cNvPr id="145" name="Ovale 144"/>
          <p:cNvSpPr/>
          <p:nvPr/>
        </p:nvSpPr>
        <p:spPr>
          <a:xfrm>
            <a:off x="8828903" y="4038376"/>
            <a:ext cx="900000" cy="900000"/>
          </a:xfrm>
          <a:prstGeom prst="ellipse">
            <a:avLst/>
          </a:prstGeom>
          <a:noFill/>
          <a:ln w="28575" cap="flat" cmpd="sng" algn="ctr">
            <a:solidFill>
              <a:srgbClr val="40B7AD"/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0" cap="none" spc="0" normalizeH="0" baseline="0" noProof="0" dirty="0">
              <a:ln>
                <a:solidFill>
                  <a:prstClr val="black"/>
                </a:solidFill>
                <a:prstDash val="sysDash"/>
              </a:ln>
              <a:solidFill>
                <a:srgbClr val="3C5466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6" name="Ovale 145"/>
          <p:cNvSpPr/>
          <p:nvPr/>
        </p:nvSpPr>
        <p:spPr>
          <a:xfrm>
            <a:off x="7778302" y="4038432"/>
            <a:ext cx="900000" cy="900000"/>
          </a:xfrm>
          <a:prstGeom prst="ellipse">
            <a:avLst/>
          </a:prstGeom>
          <a:noFill/>
          <a:ln w="28575" cap="flat" cmpd="sng" algn="ctr">
            <a:solidFill>
              <a:srgbClr val="40B7AD"/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0" cap="none" spc="0" normalizeH="0" baseline="0" noProof="0" dirty="0">
              <a:ln>
                <a:solidFill>
                  <a:prstClr val="black"/>
                </a:solidFill>
                <a:prstDash val="sysDash"/>
              </a:ln>
              <a:solidFill>
                <a:srgbClr val="3C5466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7" name="CasellaDiTesto 146"/>
          <p:cNvSpPr txBox="1"/>
          <p:nvPr/>
        </p:nvSpPr>
        <p:spPr>
          <a:xfrm>
            <a:off x="9941676" y="4336122"/>
            <a:ext cx="78873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1" i="0" u="none" strike="noStrike" kern="1200" cap="none" spc="0" normalizeH="0" baseline="0" noProof="0" dirty="0">
                <a:ln>
                  <a:noFill/>
                </a:ln>
                <a:solidFill>
                  <a:srgbClr val="3C5466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Farmacia</a:t>
            </a:r>
          </a:p>
        </p:txBody>
      </p:sp>
      <p:pic>
        <p:nvPicPr>
          <p:cNvPr id="148" name="Immagine 1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502" y="4201926"/>
            <a:ext cx="309600" cy="309600"/>
          </a:xfrm>
          <a:prstGeom prst="rect">
            <a:avLst/>
          </a:prstGeom>
        </p:spPr>
      </p:pic>
      <p:pic>
        <p:nvPicPr>
          <p:cNvPr id="149" name="Immagine 148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44546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8222" y="2120059"/>
            <a:ext cx="435600" cy="309760"/>
          </a:xfrm>
          <a:prstGeom prst="rect">
            <a:avLst/>
          </a:prstGeom>
        </p:spPr>
      </p:pic>
      <p:pic>
        <p:nvPicPr>
          <p:cNvPr id="150" name="Immagine 149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44546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2666" y="2129232"/>
            <a:ext cx="435600" cy="309760"/>
          </a:xfrm>
          <a:prstGeom prst="rect">
            <a:avLst/>
          </a:prstGeom>
        </p:spPr>
      </p:pic>
      <p:sp>
        <p:nvSpPr>
          <p:cNvPr id="151" name="CasellaDiTesto 150"/>
          <p:cNvSpPr txBox="1"/>
          <p:nvPr/>
        </p:nvSpPr>
        <p:spPr>
          <a:xfrm>
            <a:off x="5329775" y="2495377"/>
            <a:ext cx="1357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Rete Presidi Regionali</a:t>
            </a:r>
          </a:p>
        </p:txBody>
      </p:sp>
      <p:sp>
        <p:nvSpPr>
          <p:cNvPr id="152" name="CasellaDiTesto 151"/>
          <p:cNvSpPr txBox="1"/>
          <p:nvPr/>
        </p:nvSpPr>
        <p:spPr>
          <a:xfrm>
            <a:off x="4632795" y="4176808"/>
            <a:ext cx="1037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 dirty="0">
                <a:ln>
                  <a:noFill/>
                </a:ln>
                <a:solidFill>
                  <a:srgbClr val="29464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Rete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29464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CoS</a:t>
            </a:r>
            <a:r>
              <a:rPr kumimoji="0" lang="it-IT" sz="1200" b="1" i="0" u="none" strike="noStrike" kern="1200" cap="none" spc="0" normalizeH="0" baseline="0" noProof="0" dirty="0">
                <a:ln>
                  <a:noFill/>
                </a:ln>
                <a:solidFill>
                  <a:srgbClr val="29464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Points</a:t>
            </a:r>
          </a:p>
        </p:txBody>
      </p:sp>
      <p:sp>
        <p:nvSpPr>
          <p:cNvPr id="153" name="CasellaDiTesto 152"/>
          <p:cNvSpPr txBox="1"/>
          <p:nvPr/>
        </p:nvSpPr>
        <p:spPr>
          <a:xfrm>
            <a:off x="8816766" y="4246545"/>
            <a:ext cx="8552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1" i="0" u="none" strike="noStrike" kern="1200" cap="none" spc="0" normalizeH="0" baseline="0" noProof="0" dirty="0">
                <a:ln>
                  <a:noFill/>
                </a:ln>
                <a:solidFill>
                  <a:srgbClr val="3C5466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RSA, ENTI  SANITARI</a:t>
            </a:r>
          </a:p>
        </p:txBody>
      </p:sp>
      <p:cxnSp>
        <p:nvCxnSpPr>
          <p:cNvPr id="154" name="Connettore 2 153"/>
          <p:cNvCxnSpPr/>
          <p:nvPr/>
        </p:nvCxnSpPr>
        <p:spPr>
          <a:xfrm flipH="1">
            <a:off x="7570158" y="1779390"/>
            <a:ext cx="180000" cy="348118"/>
          </a:xfrm>
          <a:prstGeom prst="straightConnector1">
            <a:avLst/>
          </a:prstGeom>
          <a:noFill/>
          <a:ln w="28575" cap="flat" cmpd="sng" algn="ctr">
            <a:solidFill>
              <a:srgbClr val="40B7AD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55" name="Connettore 2 154"/>
          <p:cNvCxnSpPr/>
          <p:nvPr/>
        </p:nvCxnSpPr>
        <p:spPr>
          <a:xfrm>
            <a:off x="8712752" y="1771941"/>
            <a:ext cx="180000" cy="348118"/>
          </a:xfrm>
          <a:prstGeom prst="straightConnector1">
            <a:avLst/>
          </a:prstGeom>
          <a:noFill/>
          <a:ln w="28575" cap="flat" cmpd="sng" algn="ctr">
            <a:solidFill>
              <a:srgbClr val="40B7AD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56" name="Connettore 2 155"/>
          <p:cNvCxnSpPr/>
          <p:nvPr/>
        </p:nvCxnSpPr>
        <p:spPr>
          <a:xfrm flipH="1">
            <a:off x="8236710" y="1790075"/>
            <a:ext cx="0" cy="348118"/>
          </a:xfrm>
          <a:prstGeom prst="straightConnector1">
            <a:avLst/>
          </a:prstGeom>
          <a:noFill/>
          <a:ln w="28575" cap="flat" cmpd="sng" algn="ctr">
            <a:solidFill>
              <a:srgbClr val="40B7AD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57" name="Connettore 4 156"/>
          <p:cNvCxnSpPr>
            <a:stCxn id="127" idx="4"/>
            <a:endCxn id="129" idx="1"/>
          </p:cNvCxnSpPr>
          <p:nvPr/>
        </p:nvCxnSpPr>
        <p:spPr>
          <a:xfrm rot="5400000">
            <a:off x="6511703" y="3505832"/>
            <a:ext cx="1012146" cy="316546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58" name="Connettore 4 157"/>
          <p:cNvCxnSpPr>
            <a:stCxn id="126" idx="4"/>
            <a:endCxn id="129" idx="0"/>
          </p:cNvCxnSpPr>
          <p:nvPr/>
        </p:nvCxnSpPr>
        <p:spPr>
          <a:xfrm rot="5400000">
            <a:off x="7266110" y="3069623"/>
            <a:ext cx="880344" cy="1057162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59" name="Connettore 4 158"/>
          <p:cNvCxnSpPr>
            <a:stCxn id="130" idx="4"/>
            <a:endCxn id="129" idx="7"/>
          </p:cNvCxnSpPr>
          <p:nvPr/>
        </p:nvCxnSpPr>
        <p:spPr>
          <a:xfrm rot="5400000">
            <a:off x="7879137" y="2764874"/>
            <a:ext cx="1022066" cy="1788542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70AD47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60" name="Connettore 4 159"/>
          <p:cNvCxnSpPr>
            <a:stCxn id="127" idx="4"/>
            <a:endCxn id="146" idx="1"/>
          </p:cNvCxnSpPr>
          <p:nvPr/>
        </p:nvCxnSpPr>
        <p:spPr>
          <a:xfrm rot="16200000" flipH="1">
            <a:off x="7036975" y="3297105"/>
            <a:ext cx="1012202" cy="734055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61" name="Connettore 4 160"/>
          <p:cNvCxnSpPr>
            <a:stCxn id="127" idx="4"/>
            <a:endCxn id="145" idx="1"/>
          </p:cNvCxnSpPr>
          <p:nvPr/>
        </p:nvCxnSpPr>
        <p:spPr>
          <a:xfrm rot="16200000" flipH="1">
            <a:off x="7562304" y="2771777"/>
            <a:ext cx="1012146" cy="1784656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62" name="Connettore 4 161"/>
          <p:cNvCxnSpPr>
            <a:stCxn id="127" idx="4"/>
            <a:endCxn id="143" idx="1"/>
          </p:cNvCxnSpPr>
          <p:nvPr/>
        </p:nvCxnSpPr>
        <p:spPr>
          <a:xfrm rot="16200000" flipH="1">
            <a:off x="8087604" y="2246476"/>
            <a:ext cx="1012146" cy="2835257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63" name="Connettore 4 162"/>
          <p:cNvCxnSpPr>
            <a:stCxn id="126" idx="4"/>
            <a:endCxn id="145" idx="0"/>
          </p:cNvCxnSpPr>
          <p:nvPr/>
        </p:nvCxnSpPr>
        <p:spPr>
          <a:xfrm rot="16200000" flipH="1">
            <a:off x="8316711" y="3076184"/>
            <a:ext cx="880344" cy="1044040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64" name="Connettore 4 163"/>
          <p:cNvCxnSpPr>
            <a:stCxn id="130" idx="4"/>
            <a:endCxn id="146" idx="7"/>
          </p:cNvCxnSpPr>
          <p:nvPr/>
        </p:nvCxnSpPr>
        <p:spPr>
          <a:xfrm rot="5400000">
            <a:off x="8404410" y="3290203"/>
            <a:ext cx="1022122" cy="737941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70AD47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65" name="Connettore 4 164"/>
          <p:cNvCxnSpPr>
            <a:stCxn id="130" idx="4"/>
            <a:endCxn id="145" idx="7"/>
          </p:cNvCxnSpPr>
          <p:nvPr/>
        </p:nvCxnSpPr>
        <p:spPr>
          <a:xfrm rot="16200000" flipH="1">
            <a:off x="8929738" y="3502815"/>
            <a:ext cx="1022066" cy="312660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70AD47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66" name="Connettore 4 165"/>
          <p:cNvCxnSpPr>
            <a:stCxn id="130" idx="4"/>
            <a:endCxn id="143" idx="7"/>
          </p:cNvCxnSpPr>
          <p:nvPr/>
        </p:nvCxnSpPr>
        <p:spPr>
          <a:xfrm rot="16200000" flipH="1">
            <a:off x="9455038" y="2977514"/>
            <a:ext cx="1022066" cy="1363261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70AD47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7" name="Ovale 166"/>
          <p:cNvSpPr/>
          <p:nvPr/>
        </p:nvSpPr>
        <p:spPr>
          <a:xfrm>
            <a:off x="5677100" y="4045117"/>
            <a:ext cx="900000" cy="900000"/>
          </a:xfrm>
          <a:prstGeom prst="ellipse">
            <a:avLst/>
          </a:prstGeom>
          <a:noFill/>
          <a:ln w="28575" cap="flat" cmpd="sng" algn="ctr">
            <a:solidFill>
              <a:srgbClr val="40B7AD"/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0" cap="none" spc="0" normalizeH="0" baseline="0" noProof="0" dirty="0">
              <a:ln>
                <a:solidFill>
                  <a:prstClr val="black"/>
                </a:solidFill>
                <a:prstDash val="sysDash"/>
              </a:ln>
              <a:solidFill>
                <a:srgbClr val="3C5466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cxnSp>
        <p:nvCxnSpPr>
          <p:cNvPr id="168" name="Connettore 4 167"/>
          <p:cNvCxnSpPr>
            <a:stCxn id="126" idx="4"/>
            <a:endCxn id="167" idx="1"/>
          </p:cNvCxnSpPr>
          <p:nvPr/>
        </p:nvCxnSpPr>
        <p:spPr>
          <a:xfrm rot="5400000">
            <a:off x="6512440" y="2454495"/>
            <a:ext cx="1018887" cy="2425961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69" name="Connettore 4 168"/>
          <p:cNvCxnSpPr>
            <a:stCxn id="126" idx="4"/>
            <a:endCxn id="167" idx="0"/>
          </p:cNvCxnSpPr>
          <p:nvPr/>
        </p:nvCxnSpPr>
        <p:spPr>
          <a:xfrm rot="5400000">
            <a:off x="6737440" y="2547693"/>
            <a:ext cx="887085" cy="2107763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70" name="Connettore 4 169"/>
          <p:cNvCxnSpPr>
            <a:stCxn id="130" idx="4"/>
            <a:endCxn id="167" idx="7"/>
          </p:cNvCxnSpPr>
          <p:nvPr/>
        </p:nvCxnSpPr>
        <p:spPr>
          <a:xfrm rot="5400000">
            <a:off x="7350467" y="2242944"/>
            <a:ext cx="1028807" cy="2839143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70AD47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71" name="Connettore 4 170"/>
          <p:cNvCxnSpPr>
            <a:stCxn id="126" idx="4"/>
            <a:endCxn id="146" idx="0"/>
          </p:cNvCxnSpPr>
          <p:nvPr/>
        </p:nvCxnSpPr>
        <p:spPr>
          <a:xfrm rot="5400000">
            <a:off x="7791383" y="3594952"/>
            <a:ext cx="880400" cy="6561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72" name="Connettore 4 171"/>
          <p:cNvCxnSpPr>
            <a:stCxn id="126" idx="4"/>
            <a:endCxn id="143" idx="0"/>
          </p:cNvCxnSpPr>
          <p:nvPr/>
        </p:nvCxnSpPr>
        <p:spPr>
          <a:xfrm rot="16200000" flipH="1">
            <a:off x="8842011" y="2550883"/>
            <a:ext cx="880344" cy="2094641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pic>
        <p:nvPicPr>
          <p:cNvPr id="173" name="Immagine 172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44546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4726" y="2120623"/>
            <a:ext cx="435600" cy="309760"/>
          </a:xfrm>
          <a:prstGeom prst="rect">
            <a:avLst/>
          </a:prstGeom>
        </p:spPr>
      </p:pic>
      <p:sp>
        <p:nvSpPr>
          <p:cNvPr id="174" name="CasellaDiTesto 173"/>
          <p:cNvSpPr txBox="1"/>
          <p:nvPr/>
        </p:nvSpPr>
        <p:spPr>
          <a:xfrm>
            <a:off x="7688013" y="2501389"/>
            <a:ext cx="107998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1" i="0" u="none" strike="noStrike" kern="1200" cap="none" spc="0" normalizeH="0" baseline="0" noProof="0" dirty="0">
                <a:ln>
                  <a:noFill/>
                </a:ln>
                <a:solidFill>
                  <a:srgbClr val="3C5466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Presidio regionale</a:t>
            </a:r>
          </a:p>
        </p:txBody>
      </p:sp>
      <p:sp>
        <p:nvSpPr>
          <p:cNvPr id="175" name="CasellaDiTesto 174"/>
          <p:cNvSpPr txBox="1"/>
          <p:nvPr/>
        </p:nvSpPr>
        <p:spPr>
          <a:xfrm>
            <a:off x="8726375" y="2484315"/>
            <a:ext cx="107998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1" i="0" u="none" strike="noStrike" kern="1200" cap="none" spc="0" normalizeH="0" baseline="0" noProof="0" dirty="0">
                <a:ln>
                  <a:noFill/>
                </a:ln>
                <a:solidFill>
                  <a:srgbClr val="3C5466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Presidio regionale</a:t>
            </a:r>
          </a:p>
        </p:txBody>
      </p:sp>
      <p:sp>
        <p:nvSpPr>
          <p:cNvPr id="176" name="CasellaDiTesto 175"/>
          <p:cNvSpPr txBox="1"/>
          <p:nvPr/>
        </p:nvSpPr>
        <p:spPr>
          <a:xfrm>
            <a:off x="7898313" y="4236094"/>
            <a:ext cx="6628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1" i="0" u="none" strike="noStrike" kern="1200" cap="none" spc="0" normalizeH="0" baseline="0" noProof="0" dirty="0">
                <a:ln>
                  <a:noFill/>
                </a:ln>
                <a:solidFill>
                  <a:srgbClr val="3C5466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Coop Sociale</a:t>
            </a:r>
          </a:p>
        </p:txBody>
      </p:sp>
      <p:pic>
        <p:nvPicPr>
          <p:cNvPr id="177" name="Immagine 17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6868" y="4186303"/>
            <a:ext cx="312234" cy="481389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4206B12F-C897-B099-5B90-65676A496C5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7279" y="6115151"/>
            <a:ext cx="1237595" cy="48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37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4788" y="804333"/>
            <a:ext cx="3302412" cy="5249334"/>
          </a:xfrm>
        </p:spPr>
        <p:txBody>
          <a:bodyPr>
            <a:normAutofit/>
          </a:bodyPr>
          <a:lstStyle/>
          <a:p>
            <a:pPr algn="r"/>
            <a:r>
              <a:rPr lang="it-IT" dirty="0">
                <a:solidFill>
                  <a:srgbClr val="FFFFFF"/>
                </a:solidFill>
              </a:rPr>
              <a:t>obiettivi</a:t>
            </a:r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5109882" y="804333"/>
            <a:ext cx="6147169" cy="5249334"/>
          </a:xfrm>
        </p:spPr>
        <p:txBody>
          <a:bodyPr anchor="ctr">
            <a:normAutofit lnSpcReduction="10000"/>
          </a:bodyPr>
          <a:lstStyle/>
          <a:p>
            <a:pPr>
              <a:buClr>
                <a:srgbClr val="DF5327"/>
              </a:buClr>
              <a:buSzPct val="100000"/>
              <a:buFont typeface="Wingdings" panose="05000000000000000000" pitchFamily="2" charset="2"/>
              <a:buChar char="§"/>
            </a:pPr>
            <a:endParaRPr lang="it-IT" sz="1700" dirty="0">
              <a:cs typeface="Calibri" panose="020F0502020204030204" pitchFamily="34" charset="0"/>
            </a:endParaRPr>
          </a:p>
          <a:p>
            <a:pPr marL="541338" lvl="0" indent="-271463">
              <a:buFont typeface="Wingdings" panose="05000000000000000000" pitchFamily="2" charset="2"/>
              <a:buChar char="§"/>
            </a:pPr>
            <a:r>
              <a:rPr lang="it-IT" sz="2000" spc="100" dirty="0">
                <a:cs typeface="Calibri Light" panose="020F0302020204030204" pitchFamily="34" charset="0"/>
              </a:rPr>
              <a:t>Riduzione del tasso d’aggravamento e di mortalità intervenendo in una fase precoce della malattia attraverso il monitoraggio;</a:t>
            </a:r>
          </a:p>
          <a:p>
            <a:pPr marL="541338" lvl="0" indent="-271463">
              <a:buFont typeface="Wingdings" panose="05000000000000000000" pitchFamily="2" charset="2"/>
              <a:buChar char="§"/>
            </a:pPr>
            <a:r>
              <a:rPr lang="it-IT" sz="2000" spc="100" dirty="0">
                <a:cs typeface="Calibri Light" panose="020F0302020204030204" pitchFamily="34" charset="0"/>
              </a:rPr>
              <a:t>Identificazione precoce dei fattori di rischio soprattutto cardiovascolari;</a:t>
            </a:r>
          </a:p>
          <a:p>
            <a:pPr marL="541338" lvl="0" indent="-271463">
              <a:buFont typeface="Wingdings" panose="05000000000000000000" pitchFamily="2" charset="2"/>
              <a:buChar char="§"/>
            </a:pPr>
            <a:r>
              <a:rPr lang="it-IT" sz="2000" spc="100" dirty="0">
                <a:cs typeface="Calibri Light" panose="020F0302020204030204" pitchFamily="34" charset="0"/>
              </a:rPr>
              <a:t>Aumento dell’appropriatezza del trattamento;</a:t>
            </a:r>
          </a:p>
          <a:p>
            <a:pPr marL="541338" lvl="0" indent="-271463">
              <a:buFont typeface="Wingdings" panose="05000000000000000000" pitchFamily="2" charset="2"/>
              <a:buChar char="§"/>
            </a:pPr>
            <a:r>
              <a:rPr lang="it-IT" sz="2000" spc="100" dirty="0">
                <a:cs typeface="Calibri Light" panose="020F0302020204030204" pitchFamily="34" charset="0"/>
              </a:rPr>
              <a:t>Aumento dell’empowerment e della compliance del paziente;</a:t>
            </a:r>
          </a:p>
          <a:p>
            <a:pPr marL="541338" lvl="0" indent="-271463">
              <a:buFont typeface="Wingdings" panose="05000000000000000000" pitchFamily="2" charset="2"/>
              <a:buChar char="§"/>
            </a:pPr>
            <a:r>
              <a:rPr lang="it-IT" sz="2000" spc="100" dirty="0">
                <a:cs typeface="Calibri Light" panose="020F0302020204030204" pitchFamily="34" charset="0"/>
              </a:rPr>
              <a:t>Riduzione del numero di ricoveri ospedalieri, delle visite specialistiche, ecc.;</a:t>
            </a:r>
          </a:p>
          <a:p>
            <a:pPr marL="541338" lvl="0" indent="-271463">
              <a:buFont typeface="Wingdings" panose="05000000000000000000" pitchFamily="2" charset="2"/>
              <a:buChar char="§"/>
            </a:pPr>
            <a:r>
              <a:rPr lang="it-IT" sz="2000" spc="100" dirty="0">
                <a:cs typeface="Calibri Light" panose="020F0302020204030204" pitchFamily="34" charset="0"/>
              </a:rPr>
              <a:t>Ottimizzazione dei processi diagnostici e terapeutici attraverso la consultazione a distanza con gli specialisti (video visita);</a:t>
            </a:r>
          </a:p>
          <a:p>
            <a:pPr marL="541338" lvl="0" indent="-271463">
              <a:buFont typeface="Wingdings" panose="05000000000000000000" pitchFamily="2" charset="2"/>
              <a:buChar char="§"/>
            </a:pPr>
            <a:r>
              <a:rPr lang="it-IT" sz="2000" spc="100" dirty="0">
                <a:cs typeface="Calibri Light" panose="020F0302020204030204" pitchFamily="34" charset="0"/>
              </a:rPr>
              <a:t>Riduzione del costo della cura del paziente.</a:t>
            </a:r>
          </a:p>
          <a:p>
            <a:pPr marL="541338" indent="-271463">
              <a:buFont typeface="Wingdings" panose="05000000000000000000" pitchFamily="2" charset="2"/>
              <a:buChar char="§"/>
            </a:pPr>
            <a:endParaRPr lang="it-IT" sz="1700" spc="100" dirty="0">
              <a:cs typeface="Calibri Light" panose="020F030202020403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0654" y="6309360"/>
            <a:ext cx="377809" cy="37780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00206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4199" y="6309360"/>
            <a:ext cx="787102" cy="377809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05E4350B-0B47-E3C5-0A31-B63DBB2BEA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537" y="6199447"/>
            <a:ext cx="1237595" cy="48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642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4788" y="804333"/>
            <a:ext cx="3302412" cy="5249334"/>
          </a:xfrm>
        </p:spPr>
        <p:txBody>
          <a:bodyPr>
            <a:normAutofit/>
          </a:bodyPr>
          <a:lstStyle/>
          <a:p>
            <a:pPr algn="r"/>
            <a:r>
              <a:rPr lang="it-IT">
                <a:solidFill>
                  <a:srgbClr val="FFFFFF"/>
                </a:solidFill>
              </a:rPr>
              <a:t>componenti del progetto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09882" y="804333"/>
            <a:ext cx="6147169" cy="52493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2000" spc="100" dirty="0">
                <a:cs typeface="Calibri Light" panose="020F0302020204030204" pitchFamily="34" charset="0"/>
              </a:rPr>
              <a:t>Il progetto prevede: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000" spc="100" dirty="0">
                <a:cs typeface="Calibri Light" panose="020F0302020204030204" pitchFamily="34" charset="0"/>
              </a:rPr>
              <a:t> Selezione della piattaforma di telemedicina;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000" spc="100" dirty="0">
                <a:cs typeface="Calibri Light" panose="020F0302020204030204" pitchFamily="34" charset="0"/>
              </a:rPr>
              <a:t> Selezione e predisposizione dei devices da predisporre nei presidi territoriali (</a:t>
            </a:r>
            <a:r>
              <a:rPr lang="it-IT" sz="2000" spc="100" dirty="0" err="1">
                <a:cs typeface="Calibri Light" panose="020F0302020204030204" pitchFamily="34" charset="0"/>
              </a:rPr>
              <a:t>CoS</a:t>
            </a:r>
            <a:r>
              <a:rPr lang="it-IT" sz="2000" spc="100" dirty="0">
                <a:cs typeface="Calibri Light" panose="020F0302020204030204" pitchFamily="34" charset="0"/>
              </a:rPr>
              <a:t> points);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000" spc="100" dirty="0">
                <a:cs typeface="Calibri Light" panose="020F0302020204030204" pitchFamily="34" charset="0"/>
              </a:rPr>
              <a:t> Realizzazione di una centrale operativa (HDM) che consenta la gestione degli </a:t>
            </a:r>
            <a:r>
              <a:rPr lang="it-IT" sz="2000" spc="100" dirty="0" err="1">
                <a:cs typeface="Calibri Light" panose="020F0302020204030204" pitchFamily="34" charset="0"/>
              </a:rPr>
              <a:t>alert</a:t>
            </a:r>
            <a:r>
              <a:rPr lang="it-IT" sz="2000" spc="100" dirty="0">
                <a:cs typeface="Calibri Light" panose="020F0302020204030204" pitchFamily="34" charset="0"/>
              </a:rPr>
              <a:t> e il collegamento con il network di </a:t>
            </a:r>
            <a:r>
              <a:rPr lang="it-IT" sz="2000" spc="100" dirty="0" err="1">
                <a:cs typeface="Calibri Light" panose="020F0302020204030204" pitchFamily="34" charset="0"/>
              </a:rPr>
              <a:t>telerefertatori</a:t>
            </a:r>
            <a:r>
              <a:rPr lang="it-IT" sz="2000" spc="100" dirty="0">
                <a:cs typeface="Calibri Light" panose="020F0302020204030204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000" spc="100" dirty="0">
                <a:cs typeface="Calibri Light" panose="020F0302020204030204" pitchFamily="34" charset="0"/>
              </a:rPr>
              <a:t> Arruolamento degli operatori della centrale operativa;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000" spc="100" dirty="0">
                <a:cs typeface="Calibri Light" panose="020F0302020204030204" pitchFamily="34" charset="0"/>
              </a:rPr>
              <a:t> Definizione di protocolli di telemedicina per l’erogazione delle prestazioni;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000" spc="100" dirty="0">
                <a:cs typeface="Calibri Light" panose="020F0302020204030204" pitchFamily="34" charset="0"/>
              </a:rPr>
              <a:t> Predisposizione di corsi di formazione per personale di studio, infermieristico e medici operanti nei PM points.</a:t>
            </a:r>
          </a:p>
          <a:p>
            <a:pPr>
              <a:buFont typeface="Wingdings" panose="05000000000000000000" pitchFamily="2" charset="2"/>
              <a:buChar char="v"/>
            </a:pPr>
            <a:endParaRPr lang="it-IT" sz="2000" spc="100" dirty="0">
              <a:cs typeface="Calibri Light" panose="020F0302020204030204" pitchFamily="34" charset="0"/>
            </a:endParaRPr>
          </a:p>
        </p:txBody>
      </p:sp>
      <p:pic>
        <p:nvPicPr>
          <p:cNvPr id="6" name="Immagine 5" descr="Immagine che contiene cerchio, schizzo, simbolo, clipart&#10;&#10;Descrizione generata automaticamente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0654" y="6309360"/>
            <a:ext cx="377809" cy="377809"/>
          </a:xfrm>
          <a:prstGeom prst="rect">
            <a:avLst/>
          </a:prstGeom>
        </p:spPr>
      </p:pic>
      <p:pic>
        <p:nvPicPr>
          <p:cNvPr id="7" name="Immagine 6" descr="Immagine che contiene nero, oscurità&#10;&#10;Descrizione generata automaticamente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00206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4199" y="6309360"/>
            <a:ext cx="787102" cy="377809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677E1AE0-BE5D-4D49-3BBC-4EDD4A1C50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937" y="6199447"/>
            <a:ext cx="1237595" cy="48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0720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e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Cornic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375</Words>
  <Application>Microsoft Office PowerPoint</Application>
  <PresentationFormat>Widescreen</PresentationFormat>
  <Paragraphs>56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5</vt:i4>
      </vt:variant>
    </vt:vector>
  </HeadingPairs>
  <TitlesOfParts>
    <vt:vector size="15" baseType="lpstr">
      <vt:lpstr>Calibri</vt:lpstr>
      <vt:lpstr>Calibri Light</vt:lpstr>
      <vt:lpstr>Corbel</vt:lpstr>
      <vt:lpstr>Tw Cen MT</vt:lpstr>
      <vt:lpstr>Tw Cen MT Condensed</vt:lpstr>
      <vt:lpstr>Wingdings</vt:lpstr>
      <vt:lpstr>Wingdings 2</vt:lpstr>
      <vt:lpstr>Wingdings 3</vt:lpstr>
      <vt:lpstr>Integrale</vt:lpstr>
      <vt:lpstr>Cornice</vt:lpstr>
      <vt:lpstr>Presentazione standard di PowerPoint</vt:lpstr>
      <vt:lpstr>PROGETTO Co.S.  Vision e mission</vt:lpstr>
      <vt:lpstr>Co.S. Progetto  Telemedicina</vt:lpstr>
      <vt:lpstr>obiettivi</vt:lpstr>
      <vt:lpstr>componenti del progetto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 Russo</dc:creator>
  <cp:lastModifiedBy>COS1</cp:lastModifiedBy>
  <cp:revision>2</cp:revision>
  <dcterms:created xsi:type="dcterms:W3CDTF">2024-08-09T08:57:32Z</dcterms:created>
  <dcterms:modified xsi:type="dcterms:W3CDTF">2024-08-09T09:04:29Z</dcterms:modified>
</cp:coreProperties>
</file>