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1" autoAdjust="0"/>
    <p:restoredTop sz="95501" autoAdjust="0"/>
  </p:normalViewPr>
  <p:slideViewPr>
    <p:cSldViewPr snapToGrid="0">
      <p:cViewPr varScale="1">
        <p:scale>
          <a:sx n="84" d="100"/>
          <a:sy n="84" d="100"/>
        </p:scale>
        <p:origin x="562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Cooperativa di Servizio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4800" dirty="0" smtClean="0"/>
              <a:t>Elementi base</a:t>
            </a:r>
            <a:endParaRPr lang="it-IT" sz="4800" dirty="0"/>
          </a:p>
        </p:txBody>
      </p:sp>
      <p:sp>
        <p:nvSpPr>
          <p:cNvPr id="6" name="Parallelogramma 5">
            <a:hlinkClick r:id="rId2" action="ppaction://hlinksldjump"/>
          </p:cNvPr>
          <p:cNvSpPr/>
          <p:nvPr/>
        </p:nvSpPr>
        <p:spPr>
          <a:xfrm>
            <a:off x="-279400" y="0"/>
            <a:ext cx="1130300" cy="533400"/>
          </a:xfrm>
          <a:prstGeom prst="parallelogram">
            <a:avLst>
              <a:gd name="adj" fmla="val 4796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Home</a:t>
            </a:r>
            <a:endParaRPr lang="it-IT" sz="1600" dirty="0"/>
          </a:p>
        </p:txBody>
      </p:sp>
      <p:sp>
        <p:nvSpPr>
          <p:cNvPr id="7" name="Parallelogramma 6">
            <a:hlinkClick r:id="rId3" action="ppaction://hlinksldjump"/>
          </p:cNvPr>
          <p:cNvSpPr/>
          <p:nvPr/>
        </p:nvSpPr>
        <p:spPr>
          <a:xfrm>
            <a:off x="636283" y="0"/>
            <a:ext cx="1377949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Cosa è la COOP</a:t>
            </a:r>
            <a:endParaRPr lang="it-IT" sz="1600" dirty="0"/>
          </a:p>
        </p:txBody>
      </p:sp>
      <p:sp>
        <p:nvSpPr>
          <p:cNvPr id="8" name="Parallelogramma 7">
            <a:hlinkClick r:id="rId4" action="ppaction://hlinksldjump"/>
          </p:cNvPr>
          <p:cNvSpPr/>
          <p:nvPr/>
        </p:nvSpPr>
        <p:spPr>
          <a:xfrm>
            <a:off x="4078766" y="-4185"/>
            <a:ext cx="2882901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Organizzazione e forme di partecipazione</a:t>
            </a:r>
            <a:endParaRPr lang="it-IT" sz="1600" dirty="0"/>
          </a:p>
        </p:txBody>
      </p:sp>
      <p:sp>
        <p:nvSpPr>
          <p:cNvPr id="9" name="Parallelogramma 8">
            <a:hlinkClick r:id="rId5" action="ppaction://hlinksldjump"/>
          </p:cNvPr>
          <p:cNvSpPr/>
          <p:nvPr/>
        </p:nvSpPr>
        <p:spPr>
          <a:xfrm>
            <a:off x="7823200" y="-5903"/>
            <a:ext cx="13081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Servizi da terzi</a:t>
            </a:r>
            <a:endParaRPr lang="it-IT" sz="1600" dirty="0"/>
          </a:p>
        </p:txBody>
      </p:sp>
      <p:sp>
        <p:nvSpPr>
          <p:cNvPr id="10" name="Parallelogramma 9">
            <a:hlinkClick r:id="rId6" action="ppaction://hlinksldjump"/>
          </p:cNvPr>
          <p:cNvSpPr/>
          <p:nvPr/>
        </p:nvSpPr>
        <p:spPr>
          <a:xfrm>
            <a:off x="1798332" y="-4185"/>
            <a:ext cx="2501902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Differenza con altre forme associative</a:t>
            </a:r>
            <a:endParaRPr lang="it-IT" sz="1600" dirty="0"/>
          </a:p>
        </p:txBody>
      </p:sp>
      <p:sp>
        <p:nvSpPr>
          <p:cNvPr id="11" name="Parallelogramma 10">
            <a:hlinkClick r:id="rId7" action="ppaction://hlinksldjump"/>
          </p:cNvPr>
          <p:cNvSpPr/>
          <p:nvPr/>
        </p:nvSpPr>
        <p:spPr>
          <a:xfrm>
            <a:off x="6756400" y="-6220"/>
            <a:ext cx="12827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Attività</a:t>
            </a:r>
            <a:endParaRPr lang="it-IT" sz="1600" dirty="0"/>
          </a:p>
        </p:txBody>
      </p:sp>
      <p:sp>
        <p:nvSpPr>
          <p:cNvPr id="12" name="Parallelogramma 11">
            <a:hlinkClick r:id="rId8" action="ppaction://hlinksldjump"/>
          </p:cNvPr>
          <p:cNvSpPr/>
          <p:nvPr/>
        </p:nvSpPr>
        <p:spPr>
          <a:xfrm>
            <a:off x="8915400" y="-5903"/>
            <a:ext cx="18923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Modello </a:t>
            </a:r>
            <a:r>
              <a:rPr lang="it-IT" sz="1600" dirty="0" err="1" smtClean="0"/>
              <a:t>gest</a:t>
            </a:r>
            <a:r>
              <a:rPr lang="it-IT" sz="1600" dirty="0" smtClean="0"/>
              <a:t>. CSP o PTMG</a:t>
            </a:r>
            <a:endParaRPr lang="it-IT" sz="1600" dirty="0"/>
          </a:p>
        </p:txBody>
      </p:sp>
      <p:sp>
        <p:nvSpPr>
          <p:cNvPr id="13" name="Parallelogramma 12">
            <a:hlinkClick r:id="rId9" action="ppaction://hlinksldjump"/>
          </p:cNvPr>
          <p:cNvSpPr/>
          <p:nvPr/>
        </p:nvSpPr>
        <p:spPr>
          <a:xfrm>
            <a:off x="10591802" y="-5903"/>
            <a:ext cx="1917699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Modello </a:t>
            </a:r>
            <a:r>
              <a:rPr lang="it-IT" sz="1600" dirty="0" err="1" smtClean="0"/>
              <a:t>gest</a:t>
            </a:r>
            <a:r>
              <a:rPr lang="it-IT" sz="1600" dirty="0" smtClean="0"/>
              <a:t>. AFT/UCCP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44323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02822" y="910346"/>
            <a:ext cx="5172522" cy="109997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Cosa è la </a:t>
            </a:r>
            <a:r>
              <a:rPr lang="it-IT" dirty="0" smtClean="0"/>
              <a:t>Coop di servizio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852621" y="2667895"/>
            <a:ext cx="4787274" cy="2888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it-IT" sz="22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872818"/>
              </p:ext>
            </p:extLst>
          </p:nvPr>
        </p:nvGraphicFramePr>
        <p:xfrm>
          <a:off x="2428838" y="2395517"/>
          <a:ext cx="8847566" cy="31608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3783"/>
                <a:gridCol w="4423783"/>
              </a:tblGrid>
              <a:tr h="5098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/>
                        <a:t>E’ una associazione dotata: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/>
                        <a:t>Serve:</a:t>
                      </a:r>
                    </a:p>
                  </a:txBody>
                  <a:tcPr/>
                </a:tc>
              </a:tr>
              <a:tr h="2650999">
                <a:tc>
                  <a:txBody>
                    <a:bodyPr/>
                    <a:lstStyle/>
                    <a:p>
                      <a:pPr marL="285750" lvl="0" indent="-285750">
                        <a:buClr>
                          <a:schemeClr val="accent1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it-IT" sz="2200" dirty="0" smtClean="0"/>
                        <a:t>di personalità giuridica</a:t>
                      </a:r>
                    </a:p>
                    <a:p>
                      <a:pPr marL="285750" lvl="0" indent="-285750">
                        <a:buClr>
                          <a:schemeClr val="accent1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it-IT" sz="2200" dirty="0" smtClean="0"/>
                        <a:t>di autonomia patrimoniale  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it-IT" sz="2200" dirty="0" smtClean="0"/>
                        <a:t>di capacità d’impresa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Clr>
                          <a:schemeClr val="accent1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it-IT" sz="2200" dirty="0" smtClean="0"/>
                        <a:t>ad acquistare a costi più bassi di quelli di mercato i fattori produzione del reddito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it-IT" sz="2200" dirty="0" smtClean="0"/>
                        <a:t>supportare i medici nella organizzazione di attività di base  e complesse 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Parallelogramma 7">
            <a:hlinkClick r:id="rId2" action="ppaction://hlinksldjump"/>
          </p:cNvPr>
          <p:cNvSpPr/>
          <p:nvPr/>
        </p:nvSpPr>
        <p:spPr>
          <a:xfrm>
            <a:off x="-279400" y="0"/>
            <a:ext cx="11303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Home</a:t>
            </a:r>
            <a:endParaRPr lang="it-IT" sz="1600" dirty="0"/>
          </a:p>
        </p:txBody>
      </p:sp>
      <p:sp>
        <p:nvSpPr>
          <p:cNvPr id="9" name="Parallelogramma 8">
            <a:hlinkClick r:id="rId3" action="ppaction://hlinksldjump"/>
          </p:cNvPr>
          <p:cNvSpPr/>
          <p:nvPr/>
        </p:nvSpPr>
        <p:spPr>
          <a:xfrm>
            <a:off x="636283" y="0"/>
            <a:ext cx="1377949" cy="533400"/>
          </a:xfrm>
          <a:prstGeom prst="parallelogram">
            <a:avLst>
              <a:gd name="adj" fmla="val 4796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Cosa è la COOP</a:t>
            </a:r>
            <a:endParaRPr lang="it-IT" sz="1600" dirty="0"/>
          </a:p>
        </p:txBody>
      </p:sp>
      <p:sp>
        <p:nvSpPr>
          <p:cNvPr id="10" name="Parallelogramma 9">
            <a:hlinkClick r:id="rId4" action="ppaction://hlinksldjump"/>
          </p:cNvPr>
          <p:cNvSpPr/>
          <p:nvPr/>
        </p:nvSpPr>
        <p:spPr>
          <a:xfrm>
            <a:off x="4078766" y="-4185"/>
            <a:ext cx="2882901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Organizzazione e forme di partecipazione</a:t>
            </a:r>
            <a:endParaRPr lang="it-IT" sz="1600" dirty="0"/>
          </a:p>
        </p:txBody>
      </p:sp>
      <p:sp>
        <p:nvSpPr>
          <p:cNvPr id="11" name="Parallelogramma 10">
            <a:hlinkClick r:id="rId5" action="ppaction://hlinksldjump"/>
          </p:cNvPr>
          <p:cNvSpPr/>
          <p:nvPr/>
        </p:nvSpPr>
        <p:spPr>
          <a:xfrm>
            <a:off x="7823200" y="-5903"/>
            <a:ext cx="13081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Servizi da terzi</a:t>
            </a:r>
            <a:endParaRPr lang="it-IT" sz="1600" dirty="0"/>
          </a:p>
        </p:txBody>
      </p:sp>
      <p:sp>
        <p:nvSpPr>
          <p:cNvPr id="12" name="Parallelogramma 11">
            <a:hlinkClick r:id="rId6" action="ppaction://hlinksldjump"/>
          </p:cNvPr>
          <p:cNvSpPr/>
          <p:nvPr/>
        </p:nvSpPr>
        <p:spPr>
          <a:xfrm>
            <a:off x="1798332" y="-4185"/>
            <a:ext cx="2501902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Differenza con altre forme associative</a:t>
            </a:r>
            <a:endParaRPr lang="it-IT" sz="1600" dirty="0"/>
          </a:p>
        </p:txBody>
      </p:sp>
      <p:sp>
        <p:nvSpPr>
          <p:cNvPr id="13" name="Parallelogramma 12">
            <a:hlinkClick r:id="rId7" action="ppaction://hlinksldjump"/>
          </p:cNvPr>
          <p:cNvSpPr/>
          <p:nvPr/>
        </p:nvSpPr>
        <p:spPr>
          <a:xfrm>
            <a:off x="6756400" y="-6220"/>
            <a:ext cx="12827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Attività</a:t>
            </a:r>
            <a:endParaRPr lang="it-IT" sz="1600" dirty="0"/>
          </a:p>
        </p:txBody>
      </p:sp>
      <p:sp>
        <p:nvSpPr>
          <p:cNvPr id="14" name="Parallelogramma 13">
            <a:hlinkClick r:id="rId8" action="ppaction://hlinksldjump"/>
          </p:cNvPr>
          <p:cNvSpPr/>
          <p:nvPr/>
        </p:nvSpPr>
        <p:spPr>
          <a:xfrm>
            <a:off x="8915400" y="-5903"/>
            <a:ext cx="18923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Modello </a:t>
            </a:r>
            <a:r>
              <a:rPr lang="it-IT" sz="1600" dirty="0" err="1" smtClean="0"/>
              <a:t>gest</a:t>
            </a:r>
            <a:r>
              <a:rPr lang="it-IT" sz="1600" dirty="0" smtClean="0"/>
              <a:t>. CSP o PTMG</a:t>
            </a:r>
            <a:endParaRPr lang="it-IT" sz="1600" dirty="0"/>
          </a:p>
        </p:txBody>
      </p:sp>
      <p:sp>
        <p:nvSpPr>
          <p:cNvPr id="15" name="Parallelogramma 14">
            <a:hlinkClick r:id="rId9" action="ppaction://hlinksldjump"/>
          </p:cNvPr>
          <p:cNvSpPr/>
          <p:nvPr/>
        </p:nvSpPr>
        <p:spPr>
          <a:xfrm>
            <a:off x="10591802" y="-5903"/>
            <a:ext cx="1917699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Modello </a:t>
            </a:r>
            <a:r>
              <a:rPr lang="it-IT" sz="1600" dirty="0" err="1" smtClean="0"/>
              <a:t>gest</a:t>
            </a:r>
            <a:r>
              <a:rPr lang="it-IT" sz="1600" dirty="0" smtClean="0"/>
              <a:t>. AFT/UCCP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37368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2968865" y="813995"/>
            <a:ext cx="8358938" cy="1099970"/>
          </a:xfrm>
        </p:spPr>
        <p:txBody>
          <a:bodyPr>
            <a:normAutofit/>
          </a:bodyPr>
          <a:lstStyle/>
          <a:p>
            <a:r>
              <a:rPr lang="it-IT" dirty="0" smtClean="0"/>
              <a:t>Differenza con le altre forme societarie</a:t>
            </a:r>
            <a:endParaRPr lang="it-IT" dirty="0"/>
          </a:p>
        </p:txBody>
      </p:sp>
      <p:sp>
        <p:nvSpPr>
          <p:cNvPr id="13" name="Rettangolo arrotondato 12"/>
          <p:cNvSpPr/>
          <p:nvPr/>
        </p:nvSpPr>
        <p:spPr>
          <a:xfrm>
            <a:off x="1732428" y="2176935"/>
            <a:ext cx="2237591" cy="1086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Forme Associative Contrattuali</a:t>
            </a:r>
            <a:endParaRPr lang="it-IT" dirty="0"/>
          </a:p>
        </p:txBody>
      </p:sp>
      <p:sp>
        <p:nvSpPr>
          <p:cNvPr id="14" name="Rettangolo arrotondato 13"/>
          <p:cNvSpPr/>
          <p:nvPr/>
        </p:nvSpPr>
        <p:spPr>
          <a:xfrm>
            <a:off x="2342028" y="5056090"/>
            <a:ext cx="2237591" cy="1086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Studio Associato</a:t>
            </a:r>
            <a:endParaRPr lang="it-IT" dirty="0"/>
          </a:p>
        </p:txBody>
      </p:sp>
      <p:sp>
        <p:nvSpPr>
          <p:cNvPr id="15" name="Rettangolo arrotondato 14"/>
          <p:cNvSpPr/>
          <p:nvPr/>
        </p:nvSpPr>
        <p:spPr>
          <a:xfrm>
            <a:off x="5713408" y="5599351"/>
            <a:ext cx="2237591" cy="1086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Coop Sociale</a:t>
            </a:r>
            <a:endParaRPr lang="it-IT" dirty="0"/>
          </a:p>
        </p:txBody>
      </p:sp>
      <p:sp>
        <p:nvSpPr>
          <p:cNvPr id="16" name="Rettangolo arrotondato 15"/>
          <p:cNvSpPr/>
          <p:nvPr/>
        </p:nvSpPr>
        <p:spPr>
          <a:xfrm>
            <a:off x="9667391" y="2176935"/>
            <a:ext cx="2237591" cy="1086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Società </a:t>
            </a:r>
            <a:r>
              <a:rPr lang="it-IT" dirty="0"/>
              <a:t>Cooperativa di </a:t>
            </a:r>
            <a:r>
              <a:rPr lang="it-IT" dirty="0" smtClean="0"/>
              <a:t>servizio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9248292" y="5056090"/>
            <a:ext cx="2237591" cy="1086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Società a responsabilità limitata</a:t>
            </a:r>
            <a:endParaRPr lang="it-IT" dirty="0"/>
          </a:p>
        </p:txBody>
      </p:sp>
      <p:sp>
        <p:nvSpPr>
          <p:cNvPr id="18" name="Rettangolo arrotondato 17"/>
          <p:cNvSpPr/>
          <p:nvPr/>
        </p:nvSpPr>
        <p:spPr>
          <a:xfrm>
            <a:off x="4819253" y="2081081"/>
            <a:ext cx="4025900" cy="27700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algn="just"/>
            <a:r>
              <a:rPr lang="it-IT" dirty="0" smtClean="0"/>
              <a:t>Medici </a:t>
            </a:r>
            <a:r>
              <a:rPr lang="it-IT" dirty="0"/>
              <a:t>in </a:t>
            </a:r>
            <a:r>
              <a:rPr lang="it-IT" dirty="0" smtClean="0"/>
              <a:t>Associazione </a:t>
            </a:r>
            <a:endParaRPr lang="it-IT" dirty="0"/>
          </a:p>
          <a:p>
            <a:pPr marL="361950" algn="just"/>
            <a:r>
              <a:rPr lang="it-IT" dirty="0" smtClean="0"/>
              <a:t>Medicina </a:t>
            </a:r>
            <a:r>
              <a:rPr lang="it-IT" dirty="0"/>
              <a:t>di Rete  e di gruppo </a:t>
            </a:r>
          </a:p>
          <a:p>
            <a:pPr marL="361950" algn="just"/>
            <a:r>
              <a:rPr lang="it-IT" dirty="0"/>
              <a:t>AFT</a:t>
            </a:r>
          </a:p>
          <a:p>
            <a:pPr marL="361950" algn="just"/>
            <a:r>
              <a:rPr lang="it-IT" dirty="0"/>
              <a:t>UCCP </a:t>
            </a:r>
            <a:endParaRPr lang="it-IT" dirty="0" smtClean="0"/>
          </a:p>
          <a:p>
            <a:pPr marL="361950" algn="just"/>
            <a:endParaRPr lang="it-IT" dirty="0"/>
          </a:p>
          <a:p>
            <a:pPr marL="361950" algn="just"/>
            <a:r>
              <a:rPr lang="it-IT" b="1" dirty="0"/>
              <a:t>Non hanno: </a:t>
            </a:r>
          </a:p>
          <a:p>
            <a:pPr marL="647700" lvl="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Personalità </a:t>
            </a:r>
            <a:r>
              <a:rPr lang="it-IT" dirty="0"/>
              <a:t>giuridica</a:t>
            </a:r>
          </a:p>
          <a:p>
            <a:pPr marL="647700" lvl="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Capacità </a:t>
            </a:r>
            <a:r>
              <a:rPr lang="it-IT" dirty="0"/>
              <a:t>d’impresa </a:t>
            </a:r>
          </a:p>
          <a:p>
            <a:pPr marL="64770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Autonomia patrimoniale</a:t>
            </a:r>
            <a:endParaRPr lang="it-IT" dirty="0"/>
          </a:p>
        </p:txBody>
      </p:sp>
      <p:cxnSp>
        <p:nvCxnSpPr>
          <p:cNvPr id="24" name="Connettore 4 23"/>
          <p:cNvCxnSpPr>
            <a:stCxn id="13" idx="2"/>
            <a:endCxn id="18" idx="1"/>
          </p:cNvCxnSpPr>
          <p:nvPr/>
        </p:nvCxnSpPr>
        <p:spPr>
          <a:xfrm rot="16200000" flipH="1">
            <a:off x="3733904" y="2380776"/>
            <a:ext cx="202669" cy="1968029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ttangolo arrotondato 24"/>
          <p:cNvSpPr/>
          <p:nvPr/>
        </p:nvSpPr>
        <p:spPr>
          <a:xfrm>
            <a:off x="4814895" y="2093298"/>
            <a:ext cx="4025900" cy="27700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it-IT" dirty="0"/>
              <a:t>Unica eccezione al divieto di esercizio societario d’impresa </a:t>
            </a:r>
          </a:p>
          <a:p>
            <a:pPr marL="361950"/>
            <a:endParaRPr lang="it-IT" b="1" dirty="0" smtClean="0"/>
          </a:p>
          <a:p>
            <a:pPr marL="361950"/>
            <a:r>
              <a:rPr lang="it-IT" dirty="0"/>
              <a:t>Non ha personalità giuridica, non ha </a:t>
            </a:r>
            <a:r>
              <a:rPr lang="it-IT" dirty="0" smtClean="0"/>
              <a:t>organi sociali</a:t>
            </a:r>
            <a:r>
              <a:rPr lang="it-IT" dirty="0"/>
              <a:t>, autonomia  </a:t>
            </a:r>
            <a:r>
              <a:rPr lang="it-IT" dirty="0" smtClean="0"/>
              <a:t>patrimoniale</a:t>
            </a:r>
            <a:endParaRPr lang="it-IT" b="1" dirty="0"/>
          </a:p>
        </p:txBody>
      </p:sp>
      <p:cxnSp>
        <p:nvCxnSpPr>
          <p:cNvPr id="28" name="Connettore 4 27"/>
          <p:cNvCxnSpPr>
            <a:stCxn id="14" idx="0"/>
          </p:cNvCxnSpPr>
          <p:nvPr/>
        </p:nvCxnSpPr>
        <p:spPr>
          <a:xfrm rot="5400000" flipH="1" flipV="1">
            <a:off x="3637244" y="3887580"/>
            <a:ext cx="992090" cy="1344931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arallelogramma 28">
            <a:hlinkClick r:id="rId2" action="ppaction://hlinksldjump"/>
          </p:cNvPr>
          <p:cNvSpPr/>
          <p:nvPr/>
        </p:nvSpPr>
        <p:spPr>
          <a:xfrm>
            <a:off x="-279400" y="0"/>
            <a:ext cx="11303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Home</a:t>
            </a:r>
            <a:endParaRPr lang="it-IT" sz="1600" dirty="0"/>
          </a:p>
        </p:txBody>
      </p:sp>
      <p:sp>
        <p:nvSpPr>
          <p:cNvPr id="30" name="Parallelogramma 29">
            <a:hlinkClick r:id="rId3" action="ppaction://hlinksldjump"/>
          </p:cNvPr>
          <p:cNvSpPr/>
          <p:nvPr/>
        </p:nvSpPr>
        <p:spPr>
          <a:xfrm>
            <a:off x="636283" y="0"/>
            <a:ext cx="1377949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Cosa è la COOP</a:t>
            </a:r>
            <a:endParaRPr lang="it-IT" sz="1600" dirty="0"/>
          </a:p>
        </p:txBody>
      </p:sp>
      <p:sp>
        <p:nvSpPr>
          <p:cNvPr id="31" name="Parallelogramma 30">
            <a:hlinkClick r:id="rId4" action="ppaction://hlinksldjump"/>
          </p:cNvPr>
          <p:cNvSpPr/>
          <p:nvPr/>
        </p:nvSpPr>
        <p:spPr>
          <a:xfrm>
            <a:off x="4078766" y="-4185"/>
            <a:ext cx="2882901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Organizzazione e forme di partecipazione</a:t>
            </a:r>
            <a:endParaRPr lang="it-IT" sz="1600" dirty="0"/>
          </a:p>
        </p:txBody>
      </p:sp>
      <p:sp>
        <p:nvSpPr>
          <p:cNvPr id="32" name="Parallelogramma 31">
            <a:hlinkClick r:id="rId5" action="ppaction://hlinksldjump"/>
          </p:cNvPr>
          <p:cNvSpPr/>
          <p:nvPr/>
        </p:nvSpPr>
        <p:spPr>
          <a:xfrm>
            <a:off x="7823200" y="-5903"/>
            <a:ext cx="13081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Servizi da terzi</a:t>
            </a:r>
            <a:endParaRPr lang="it-IT" sz="1600" dirty="0"/>
          </a:p>
        </p:txBody>
      </p:sp>
      <p:sp>
        <p:nvSpPr>
          <p:cNvPr id="33" name="Parallelogramma 32">
            <a:hlinkClick r:id="rId6" action="ppaction://hlinksldjump"/>
          </p:cNvPr>
          <p:cNvSpPr/>
          <p:nvPr/>
        </p:nvSpPr>
        <p:spPr>
          <a:xfrm>
            <a:off x="1798332" y="-4185"/>
            <a:ext cx="2501902" cy="533400"/>
          </a:xfrm>
          <a:prstGeom prst="parallelogram">
            <a:avLst>
              <a:gd name="adj" fmla="val 4796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Differenza con altre forme associative</a:t>
            </a:r>
            <a:endParaRPr lang="it-IT" sz="1600" dirty="0"/>
          </a:p>
        </p:txBody>
      </p:sp>
      <p:sp>
        <p:nvSpPr>
          <p:cNvPr id="34" name="Parallelogramma 33">
            <a:hlinkClick r:id="rId7" action="ppaction://hlinksldjump"/>
          </p:cNvPr>
          <p:cNvSpPr/>
          <p:nvPr/>
        </p:nvSpPr>
        <p:spPr>
          <a:xfrm>
            <a:off x="6756400" y="-6220"/>
            <a:ext cx="12827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Attività</a:t>
            </a:r>
            <a:endParaRPr lang="it-IT" sz="1600" dirty="0"/>
          </a:p>
        </p:txBody>
      </p:sp>
      <p:sp>
        <p:nvSpPr>
          <p:cNvPr id="35" name="Parallelogramma 34">
            <a:hlinkClick r:id="rId8" action="ppaction://hlinksldjump"/>
          </p:cNvPr>
          <p:cNvSpPr/>
          <p:nvPr/>
        </p:nvSpPr>
        <p:spPr>
          <a:xfrm>
            <a:off x="8915400" y="-5903"/>
            <a:ext cx="18923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Modello </a:t>
            </a:r>
            <a:r>
              <a:rPr lang="it-IT" sz="1600" dirty="0" err="1" smtClean="0"/>
              <a:t>gest</a:t>
            </a:r>
            <a:r>
              <a:rPr lang="it-IT" sz="1600" dirty="0" smtClean="0"/>
              <a:t>. CSP o PTMG</a:t>
            </a:r>
            <a:endParaRPr lang="it-IT" sz="1600" dirty="0"/>
          </a:p>
        </p:txBody>
      </p:sp>
      <p:sp>
        <p:nvSpPr>
          <p:cNvPr id="36" name="Parallelogramma 35">
            <a:hlinkClick r:id="rId9" action="ppaction://hlinksldjump"/>
          </p:cNvPr>
          <p:cNvSpPr/>
          <p:nvPr/>
        </p:nvSpPr>
        <p:spPr>
          <a:xfrm>
            <a:off x="10591802" y="-5903"/>
            <a:ext cx="1917699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Modello </a:t>
            </a:r>
            <a:r>
              <a:rPr lang="it-IT" sz="1600" dirty="0" err="1" smtClean="0"/>
              <a:t>gest</a:t>
            </a:r>
            <a:r>
              <a:rPr lang="it-IT" sz="1600" dirty="0" smtClean="0"/>
              <a:t>. AFT/UCCP</a:t>
            </a:r>
            <a:endParaRPr lang="it-IT" sz="1600" dirty="0"/>
          </a:p>
        </p:txBody>
      </p:sp>
      <p:sp>
        <p:nvSpPr>
          <p:cNvPr id="42" name="Rettangolo arrotondato 41"/>
          <p:cNvSpPr/>
          <p:nvPr/>
        </p:nvSpPr>
        <p:spPr>
          <a:xfrm>
            <a:off x="4824156" y="2098707"/>
            <a:ext cx="4025900" cy="27700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 algn="just"/>
            <a:r>
              <a:rPr lang="it-IT" sz="1600" dirty="0"/>
              <a:t>Solo due tipi: </a:t>
            </a:r>
          </a:p>
          <a:p>
            <a:pPr marL="265113" lvl="0" algn="just"/>
            <a:r>
              <a:rPr lang="it-IT" sz="1600" dirty="0"/>
              <a:t>Tipo A. servizi socio sanitari ed educativi </a:t>
            </a:r>
          </a:p>
          <a:p>
            <a:pPr marL="265113" algn="just"/>
            <a:r>
              <a:rPr lang="it-IT" sz="1600" dirty="0"/>
              <a:t>Tipo B. inserimento lavorativo – area dello </a:t>
            </a:r>
            <a:r>
              <a:rPr lang="it-IT" sz="1600" dirty="0" smtClean="0"/>
              <a:t>svantaggio</a:t>
            </a:r>
          </a:p>
          <a:p>
            <a:pPr marL="265113" algn="just"/>
            <a:endParaRPr lang="it-IT" sz="1600" b="1" dirty="0"/>
          </a:p>
          <a:p>
            <a:pPr marL="265113" algn="just"/>
            <a:r>
              <a:rPr lang="it-IT" sz="1600" dirty="0"/>
              <a:t>Non va bene per i </a:t>
            </a:r>
            <a:r>
              <a:rPr lang="it-IT" sz="1600" dirty="0" err="1"/>
              <a:t>mmg</a:t>
            </a:r>
            <a:r>
              <a:rPr lang="it-IT" sz="1600" dirty="0"/>
              <a:t> che continuano a fare il lavoro in modo individuale e hanno bisogno solo dei </a:t>
            </a:r>
            <a:r>
              <a:rPr lang="it-IT" sz="1600" dirty="0" err="1"/>
              <a:t>FdP</a:t>
            </a:r>
            <a:r>
              <a:rPr lang="it-IT" sz="1600" dirty="0"/>
              <a:t> del reddito </a:t>
            </a:r>
          </a:p>
          <a:p>
            <a:pPr marL="265113" algn="just"/>
            <a:r>
              <a:rPr lang="it-IT" sz="1600" dirty="0"/>
              <a:t>Non fa l’attività sanitaria per cui la cooperativa sociale è nata</a:t>
            </a:r>
            <a:endParaRPr lang="it-IT" sz="1600" b="1" dirty="0" smtClean="0"/>
          </a:p>
        </p:txBody>
      </p:sp>
      <p:cxnSp>
        <p:nvCxnSpPr>
          <p:cNvPr id="44" name="Connettore 2 43"/>
          <p:cNvCxnSpPr>
            <a:stCxn id="15" idx="0"/>
            <a:endCxn id="42" idx="2"/>
          </p:cNvCxnSpPr>
          <p:nvPr/>
        </p:nvCxnSpPr>
        <p:spPr>
          <a:xfrm flipV="1">
            <a:off x="6832204" y="4868797"/>
            <a:ext cx="4902" cy="7305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4 47"/>
          <p:cNvCxnSpPr>
            <a:stCxn id="17" idx="0"/>
          </p:cNvCxnSpPr>
          <p:nvPr/>
        </p:nvCxnSpPr>
        <p:spPr>
          <a:xfrm rot="16200000" flipV="1">
            <a:off x="9103327" y="3792328"/>
            <a:ext cx="992090" cy="153543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ttangolo arrotondato 48"/>
          <p:cNvSpPr/>
          <p:nvPr/>
        </p:nvSpPr>
        <p:spPr>
          <a:xfrm>
            <a:off x="4807248" y="2082850"/>
            <a:ext cx="4025900" cy="27700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8038" indent="-265113"/>
            <a:r>
              <a:rPr lang="it-IT" sz="1600" dirty="0"/>
              <a:t>Ha P.G.- A.P. – C.I. </a:t>
            </a:r>
            <a:endParaRPr lang="it-IT" sz="1600" dirty="0" smtClean="0"/>
          </a:p>
          <a:p>
            <a:pPr marL="808038" indent="-265113" algn="ctr"/>
            <a:endParaRPr lang="it-IT" sz="1600" b="1" dirty="0"/>
          </a:p>
          <a:p>
            <a:pPr marL="808038" indent="-265113"/>
            <a:r>
              <a:rPr lang="it-IT" sz="1600" dirty="0"/>
              <a:t>Alcuni limiti:</a:t>
            </a:r>
          </a:p>
          <a:p>
            <a:pPr marL="808038" lvl="0" indent="-265113">
              <a:buFont typeface="Arial" panose="020B0604020202020204" pitchFamily="34" charset="0"/>
              <a:buChar char="•"/>
            </a:pPr>
            <a:r>
              <a:rPr lang="it-IT" sz="1600" dirty="0"/>
              <a:t>no porta aperta </a:t>
            </a:r>
          </a:p>
          <a:p>
            <a:pPr marL="808038" lvl="0" indent="-265113">
              <a:buFont typeface="Arial" panose="020B0604020202020204" pitchFamily="34" charset="0"/>
              <a:buChar char="•"/>
            </a:pPr>
            <a:r>
              <a:rPr lang="it-IT" sz="1600" dirty="0"/>
              <a:t>facile conflitto d’interesse </a:t>
            </a:r>
          </a:p>
          <a:p>
            <a:pPr marL="808038" lvl="0" indent="-265113">
              <a:buFont typeface="Arial" panose="020B0604020202020204" pitchFamily="34" charset="0"/>
              <a:buChar char="•"/>
            </a:pPr>
            <a:r>
              <a:rPr lang="it-IT" sz="1600" dirty="0"/>
              <a:t> </a:t>
            </a:r>
          </a:p>
          <a:p>
            <a:pPr marL="808038" indent="-265113">
              <a:buFont typeface="Arial" panose="020B0604020202020204" pitchFamily="34" charset="0"/>
              <a:buChar char="•"/>
            </a:pPr>
            <a:r>
              <a:rPr lang="it-IT" sz="1600" dirty="0"/>
              <a:t>tassazione più elevata </a:t>
            </a:r>
            <a:endParaRPr lang="it-IT" sz="1600" b="1" dirty="0" smtClean="0"/>
          </a:p>
        </p:txBody>
      </p:sp>
      <p:cxnSp>
        <p:nvCxnSpPr>
          <p:cNvPr id="55" name="Connettore 4 54"/>
          <p:cNvCxnSpPr>
            <a:stCxn id="16" idx="2"/>
            <a:endCxn id="56" idx="3"/>
          </p:cNvCxnSpPr>
          <p:nvPr/>
        </p:nvCxnSpPr>
        <p:spPr>
          <a:xfrm rot="5400000">
            <a:off x="9705319" y="2399531"/>
            <a:ext cx="216942" cy="194479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ttangolo arrotondato 55"/>
          <p:cNvSpPr/>
          <p:nvPr/>
        </p:nvSpPr>
        <p:spPr>
          <a:xfrm>
            <a:off x="4815492" y="2095354"/>
            <a:ext cx="4025900" cy="27700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89013" indent="-285750"/>
            <a:r>
              <a:rPr lang="it-IT" sz="1600" dirty="0"/>
              <a:t>Ha P.G.- A.P. – C.I</a:t>
            </a:r>
            <a:r>
              <a:rPr lang="it-IT" sz="1600" dirty="0" smtClean="0"/>
              <a:t>.</a:t>
            </a:r>
          </a:p>
          <a:p>
            <a:pPr marL="989013" indent="-285750"/>
            <a:endParaRPr lang="it-IT" sz="1600" b="1" dirty="0"/>
          </a:p>
          <a:p>
            <a:pPr marL="989013" indent="-285750"/>
            <a:r>
              <a:rPr lang="it-IT" sz="1600" dirty="0"/>
              <a:t>Vantaggi: </a:t>
            </a:r>
          </a:p>
          <a:p>
            <a:pPr marL="989013" lvl="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dà </a:t>
            </a:r>
            <a:r>
              <a:rPr lang="it-IT" sz="1600" dirty="0" smtClean="0"/>
              <a:t>ristorni</a:t>
            </a:r>
            <a:endParaRPr lang="it-IT" sz="1600" dirty="0"/>
          </a:p>
          <a:p>
            <a:pPr marL="989013" indent="-285750">
              <a:buFont typeface="Arial" panose="020B0604020202020204" pitchFamily="34" charset="0"/>
              <a:buChar char="•"/>
            </a:pPr>
            <a:r>
              <a:rPr lang="it-IT" sz="1600" dirty="0"/>
              <a:t>non divide utili </a:t>
            </a:r>
            <a:r>
              <a:rPr lang="it-IT" sz="1600" dirty="0" smtClean="0"/>
              <a:t>ma </a:t>
            </a:r>
            <a:r>
              <a:rPr lang="it-IT" sz="1600" dirty="0" smtClean="0"/>
              <a:t>reinveste</a:t>
            </a:r>
            <a:endParaRPr lang="it-IT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9964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6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5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5" grpId="0" animBg="1"/>
      <p:bldP spid="25" grpId="1" animBg="1"/>
      <p:bldP spid="42" grpId="0" animBg="1"/>
      <p:bldP spid="42" grpId="1" animBg="1"/>
      <p:bldP spid="49" grpId="0" animBg="1"/>
      <p:bldP spid="49" grpId="1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0521" y="610494"/>
            <a:ext cx="10018713" cy="1752599"/>
          </a:xfrm>
        </p:spPr>
        <p:txBody>
          <a:bodyPr/>
          <a:lstStyle/>
          <a:p>
            <a:r>
              <a:rPr lang="it-IT" dirty="0" smtClean="0"/>
              <a:t>Organizzazione e forme di partecipazione</a:t>
            </a:r>
            <a:endParaRPr lang="it-IT" dirty="0"/>
          </a:p>
        </p:txBody>
      </p:sp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373002"/>
              </p:ext>
            </p:extLst>
          </p:nvPr>
        </p:nvGraphicFramePr>
        <p:xfrm>
          <a:off x="1221423" y="2084832"/>
          <a:ext cx="10007409" cy="374693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07083"/>
                <a:gridCol w="4664523"/>
                <a:gridCol w="3335803"/>
              </a:tblGrid>
              <a:tr h="896112">
                <a:tc>
                  <a:txBody>
                    <a:bodyPr/>
                    <a:lstStyle/>
                    <a:p>
                      <a:r>
                        <a:rPr lang="it-IT" dirty="0" smtClean="0"/>
                        <a:t>Base Sociale</a:t>
                      </a:r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Solo </a:t>
                      </a:r>
                      <a:r>
                        <a:rPr lang="it-IT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mmg</a:t>
                      </a:r>
                      <a:endParaRPr lang="it-IT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Capitale sociale €</a:t>
                      </a:r>
                      <a:r>
                        <a:rPr lang="it-IT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300-500</a:t>
                      </a:r>
                      <a:endParaRPr lang="it-IT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Numero Opportuno:</a:t>
                      </a:r>
                      <a:r>
                        <a:rPr lang="it-IT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 25 a 200</a:t>
                      </a:r>
                      <a:endParaRPr lang="it-IT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1009">
                <a:tc>
                  <a:txBody>
                    <a:bodyPr/>
                    <a:lstStyle/>
                    <a:p>
                      <a:r>
                        <a:rPr lang="it-IT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CdA</a:t>
                      </a:r>
                      <a:endParaRPr lang="it-IT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 3 a 9 persone (mediamente 5)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Motivazione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66729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Sezione Soci</a:t>
                      </a:r>
                      <a:endParaRPr lang="it-IT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Insieme di soci di una Coop che sono coinvolti in una particolare attività o in un particolare territorio di una attività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it-IT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66729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Centro costo/ricavo</a:t>
                      </a:r>
                      <a:endParaRPr lang="it-IT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E’ la rappresentazione contabile</a:t>
                      </a:r>
                      <a:r>
                        <a:rPr lang="it-IT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costi e ricavi relativi ad un’attività anche all’interno di una sezione soci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1009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Tecnostruttura</a:t>
                      </a:r>
                      <a:endParaRPr lang="it-IT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Almeno una impiegata</a:t>
                      </a:r>
                      <a:r>
                        <a:rPr lang="it-IT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part time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Parallelogramma 5">
            <a:hlinkClick r:id="rId2" action="ppaction://hlinksldjump"/>
          </p:cNvPr>
          <p:cNvSpPr/>
          <p:nvPr/>
        </p:nvSpPr>
        <p:spPr>
          <a:xfrm>
            <a:off x="-279400" y="0"/>
            <a:ext cx="11303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Home</a:t>
            </a:r>
            <a:endParaRPr lang="it-IT" sz="1600" dirty="0"/>
          </a:p>
        </p:txBody>
      </p:sp>
      <p:sp>
        <p:nvSpPr>
          <p:cNvPr id="7" name="Parallelogramma 6">
            <a:hlinkClick r:id="rId3" action="ppaction://hlinksldjump"/>
          </p:cNvPr>
          <p:cNvSpPr/>
          <p:nvPr/>
        </p:nvSpPr>
        <p:spPr>
          <a:xfrm>
            <a:off x="636283" y="0"/>
            <a:ext cx="1377949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Cosa è la COOP</a:t>
            </a:r>
            <a:endParaRPr lang="it-IT" sz="1600" dirty="0"/>
          </a:p>
        </p:txBody>
      </p:sp>
      <p:sp>
        <p:nvSpPr>
          <p:cNvPr id="8" name="Parallelogramma 7">
            <a:hlinkClick r:id="rId4" action="ppaction://hlinksldjump"/>
          </p:cNvPr>
          <p:cNvSpPr/>
          <p:nvPr/>
        </p:nvSpPr>
        <p:spPr>
          <a:xfrm>
            <a:off x="4078766" y="-4185"/>
            <a:ext cx="2882901" cy="533400"/>
          </a:xfrm>
          <a:prstGeom prst="parallelogram">
            <a:avLst>
              <a:gd name="adj" fmla="val 4796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Organizzazione e forme di partecipazione</a:t>
            </a:r>
            <a:endParaRPr lang="it-IT" sz="1600" dirty="0"/>
          </a:p>
        </p:txBody>
      </p:sp>
      <p:sp>
        <p:nvSpPr>
          <p:cNvPr id="9" name="Parallelogramma 8">
            <a:hlinkClick r:id="rId5" action="ppaction://hlinksldjump"/>
          </p:cNvPr>
          <p:cNvSpPr/>
          <p:nvPr/>
        </p:nvSpPr>
        <p:spPr>
          <a:xfrm>
            <a:off x="7823200" y="-5903"/>
            <a:ext cx="13081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Servizi da terzi</a:t>
            </a:r>
            <a:endParaRPr lang="it-IT" sz="1600" dirty="0"/>
          </a:p>
        </p:txBody>
      </p:sp>
      <p:sp>
        <p:nvSpPr>
          <p:cNvPr id="10" name="Parallelogramma 9">
            <a:hlinkClick r:id="rId6" action="ppaction://hlinksldjump"/>
          </p:cNvPr>
          <p:cNvSpPr/>
          <p:nvPr/>
        </p:nvSpPr>
        <p:spPr>
          <a:xfrm>
            <a:off x="1798332" y="-4185"/>
            <a:ext cx="2501902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Differenza con altre forme associative</a:t>
            </a:r>
            <a:endParaRPr lang="it-IT" sz="1600" dirty="0"/>
          </a:p>
        </p:txBody>
      </p:sp>
      <p:sp>
        <p:nvSpPr>
          <p:cNvPr id="11" name="Parallelogramma 10">
            <a:hlinkClick r:id="rId7" action="ppaction://hlinksldjump"/>
          </p:cNvPr>
          <p:cNvSpPr/>
          <p:nvPr/>
        </p:nvSpPr>
        <p:spPr>
          <a:xfrm>
            <a:off x="6756400" y="-6220"/>
            <a:ext cx="12827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Attività</a:t>
            </a:r>
            <a:endParaRPr lang="it-IT" sz="1600" dirty="0"/>
          </a:p>
        </p:txBody>
      </p:sp>
      <p:sp>
        <p:nvSpPr>
          <p:cNvPr id="12" name="Parallelogramma 11">
            <a:hlinkClick r:id="rId8" action="ppaction://hlinksldjump"/>
          </p:cNvPr>
          <p:cNvSpPr/>
          <p:nvPr/>
        </p:nvSpPr>
        <p:spPr>
          <a:xfrm>
            <a:off x="8915400" y="-5903"/>
            <a:ext cx="18923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Modello </a:t>
            </a:r>
            <a:r>
              <a:rPr lang="it-IT" sz="1600" dirty="0" err="1" smtClean="0"/>
              <a:t>gest</a:t>
            </a:r>
            <a:r>
              <a:rPr lang="it-IT" sz="1600" dirty="0" smtClean="0"/>
              <a:t>. CSP o PTMG</a:t>
            </a:r>
            <a:endParaRPr lang="it-IT" sz="1600" dirty="0"/>
          </a:p>
        </p:txBody>
      </p:sp>
      <p:sp>
        <p:nvSpPr>
          <p:cNvPr id="13" name="Parallelogramma 12">
            <a:hlinkClick r:id="rId9" action="ppaction://hlinksldjump"/>
          </p:cNvPr>
          <p:cNvSpPr/>
          <p:nvPr/>
        </p:nvSpPr>
        <p:spPr>
          <a:xfrm>
            <a:off x="10591802" y="-5903"/>
            <a:ext cx="1917699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Modello </a:t>
            </a:r>
            <a:r>
              <a:rPr lang="it-IT" sz="1600" dirty="0" err="1" smtClean="0"/>
              <a:t>gest</a:t>
            </a:r>
            <a:r>
              <a:rPr lang="it-IT" sz="1600" dirty="0" smtClean="0"/>
              <a:t>. AFT/UCCP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19814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4511" y="592159"/>
            <a:ext cx="2711171" cy="1487245"/>
          </a:xfrm>
        </p:spPr>
        <p:txBody>
          <a:bodyPr/>
          <a:lstStyle/>
          <a:p>
            <a:r>
              <a:rPr lang="it-IT" dirty="0" smtClean="0"/>
              <a:t>Attività</a:t>
            </a:r>
            <a:endParaRPr lang="it-IT" dirty="0"/>
          </a:p>
        </p:txBody>
      </p:sp>
      <p:sp>
        <p:nvSpPr>
          <p:cNvPr id="6" name="Parallelogramma 5">
            <a:hlinkClick r:id="rId2" action="ppaction://hlinksldjump"/>
          </p:cNvPr>
          <p:cNvSpPr/>
          <p:nvPr/>
        </p:nvSpPr>
        <p:spPr>
          <a:xfrm>
            <a:off x="-279400" y="0"/>
            <a:ext cx="11303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Home</a:t>
            </a:r>
            <a:endParaRPr lang="it-IT" sz="1600" dirty="0"/>
          </a:p>
        </p:txBody>
      </p:sp>
      <p:sp>
        <p:nvSpPr>
          <p:cNvPr id="7" name="Parallelogramma 6">
            <a:hlinkClick r:id="rId3" action="ppaction://hlinksldjump"/>
          </p:cNvPr>
          <p:cNvSpPr/>
          <p:nvPr/>
        </p:nvSpPr>
        <p:spPr>
          <a:xfrm>
            <a:off x="636283" y="0"/>
            <a:ext cx="1377949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Cosa è la COOP</a:t>
            </a:r>
            <a:endParaRPr lang="it-IT" sz="1600" dirty="0"/>
          </a:p>
        </p:txBody>
      </p:sp>
      <p:sp>
        <p:nvSpPr>
          <p:cNvPr id="8" name="Parallelogramma 7">
            <a:hlinkClick r:id="rId4" action="ppaction://hlinksldjump"/>
          </p:cNvPr>
          <p:cNvSpPr/>
          <p:nvPr/>
        </p:nvSpPr>
        <p:spPr>
          <a:xfrm>
            <a:off x="4078766" y="-4185"/>
            <a:ext cx="2882901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Organizzazione e forme di partecipazione</a:t>
            </a:r>
            <a:endParaRPr lang="it-IT" sz="1600" dirty="0"/>
          </a:p>
        </p:txBody>
      </p:sp>
      <p:sp>
        <p:nvSpPr>
          <p:cNvPr id="9" name="Parallelogramma 8">
            <a:hlinkClick r:id="rId5" action="ppaction://hlinksldjump"/>
          </p:cNvPr>
          <p:cNvSpPr/>
          <p:nvPr/>
        </p:nvSpPr>
        <p:spPr>
          <a:xfrm>
            <a:off x="7823200" y="-5903"/>
            <a:ext cx="13081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Servizi da terzi</a:t>
            </a:r>
            <a:endParaRPr lang="it-IT" sz="1600" dirty="0"/>
          </a:p>
        </p:txBody>
      </p:sp>
      <p:sp>
        <p:nvSpPr>
          <p:cNvPr id="10" name="Parallelogramma 9">
            <a:hlinkClick r:id="rId6" action="ppaction://hlinksldjump"/>
          </p:cNvPr>
          <p:cNvSpPr/>
          <p:nvPr/>
        </p:nvSpPr>
        <p:spPr>
          <a:xfrm>
            <a:off x="1798332" y="-4185"/>
            <a:ext cx="2501902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Differenza con altre forme associative</a:t>
            </a:r>
            <a:endParaRPr lang="it-IT" sz="1600" dirty="0"/>
          </a:p>
        </p:txBody>
      </p:sp>
      <p:sp>
        <p:nvSpPr>
          <p:cNvPr id="11" name="Parallelogramma 10">
            <a:hlinkClick r:id="rId7" action="ppaction://hlinksldjump"/>
          </p:cNvPr>
          <p:cNvSpPr/>
          <p:nvPr/>
        </p:nvSpPr>
        <p:spPr>
          <a:xfrm>
            <a:off x="6756400" y="-6220"/>
            <a:ext cx="1282700" cy="533400"/>
          </a:xfrm>
          <a:prstGeom prst="parallelogram">
            <a:avLst>
              <a:gd name="adj" fmla="val 4796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Attività</a:t>
            </a:r>
            <a:endParaRPr lang="it-IT" sz="1600" dirty="0"/>
          </a:p>
        </p:txBody>
      </p:sp>
      <p:sp>
        <p:nvSpPr>
          <p:cNvPr id="12" name="Parallelogramma 11">
            <a:hlinkClick r:id="rId8" action="ppaction://hlinksldjump"/>
          </p:cNvPr>
          <p:cNvSpPr/>
          <p:nvPr/>
        </p:nvSpPr>
        <p:spPr>
          <a:xfrm>
            <a:off x="8915400" y="-5903"/>
            <a:ext cx="18923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Modello </a:t>
            </a:r>
            <a:r>
              <a:rPr lang="it-IT" sz="1600" dirty="0" err="1" smtClean="0"/>
              <a:t>gest</a:t>
            </a:r>
            <a:r>
              <a:rPr lang="it-IT" sz="1600" dirty="0" smtClean="0"/>
              <a:t>. CSP o PTMG</a:t>
            </a:r>
            <a:endParaRPr lang="it-IT" sz="1600" dirty="0"/>
          </a:p>
        </p:txBody>
      </p:sp>
      <p:sp>
        <p:nvSpPr>
          <p:cNvPr id="13" name="Parallelogramma 12">
            <a:hlinkClick r:id="rId9" action="ppaction://hlinksldjump"/>
          </p:cNvPr>
          <p:cNvSpPr/>
          <p:nvPr/>
        </p:nvSpPr>
        <p:spPr>
          <a:xfrm>
            <a:off x="10591802" y="-5903"/>
            <a:ext cx="1917699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Modello </a:t>
            </a:r>
            <a:r>
              <a:rPr lang="it-IT" sz="1600" dirty="0" err="1" smtClean="0"/>
              <a:t>gest</a:t>
            </a:r>
            <a:r>
              <a:rPr lang="it-IT" sz="1600" dirty="0" smtClean="0"/>
              <a:t>. AFT/UCCP</a:t>
            </a:r>
            <a:endParaRPr lang="it-IT" sz="1600" dirty="0"/>
          </a:p>
        </p:txBody>
      </p:sp>
      <p:sp>
        <p:nvSpPr>
          <p:cNvPr id="14" name="Rettangolo arrotondato 13"/>
          <p:cNvSpPr/>
          <p:nvPr/>
        </p:nvSpPr>
        <p:spPr>
          <a:xfrm>
            <a:off x="1325257" y="2935082"/>
            <a:ext cx="2237591" cy="1086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Fornitura ai soci beni e servizi ai soci </a:t>
            </a:r>
          </a:p>
        </p:txBody>
      </p:sp>
      <p:sp>
        <p:nvSpPr>
          <p:cNvPr id="16" name="Rettangolo arrotondato 15"/>
          <p:cNvSpPr/>
          <p:nvPr/>
        </p:nvSpPr>
        <p:spPr>
          <a:xfrm>
            <a:off x="5713408" y="5599351"/>
            <a:ext cx="2237591" cy="1086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Ricerca</a:t>
            </a:r>
            <a:endParaRPr lang="it-IT" dirty="0"/>
          </a:p>
        </p:txBody>
      </p:sp>
      <p:sp>
        <p:nvSpPr>
          <p:cNvPr id="17" name="Rettangolo arrotondato 16"/>
          <p:cNvSpPr/>
          <p:nvPr/>
        </p:nvSpPr>
        <p:spPr>
          <a:xfrm>
            <a:off x="9688904" y="2917457"/>
            <a:ext cx="2237591" cy="1086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Formazione verso i </a:t>
            </a:r>
            <a:r>
              <a:rPr lang="it-IT" dirty="0" smtClean="0"/>
              <a:t>soci</a:t>
            </a:r>
            <a:endParaRPr lang="it-IT" dirty="0"/>
          </a:p>
        </p:txBody>
      </p:sp>
      <p:cxnSp>
        <p:nvCxnSpPr>
          <p:cNvPr id="24" name="Connettore 2 23"/>
          <p:cNvCxnSpPr>
            <a:stCxn id="16" idx="0"/>
          </p:cNvCxnSpPr>
          <p:nvPr/>
        </p:nvCxnSpPr>
        <p:spPr>
          <a:xfrm flipV="1">
            <a:off x="6832204" y="4868797"/>
            <a:ext cx="4902" cy="7305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stCxn id="14" idx="3"/>
          </p:cNvCxnSpPr>
          <p:nvPr/>
        </p:nvCxnSpPr>
        <p:spPr>
          <a:xfrm>
            <a:off x="3562848" y="3478343"/>
            <a:ext cx="1252644" cy="20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17" idx="1"/>
          </p:cNvCxnSpPr>
          <p:nvPr/>
        </p:nvCxnSpPr>
        <p:spPr>
          <a:xfrm flipH="1">
            <a:off x="8845153" y="3460718"/>
            <a:ext cx="843751" cy="5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ttangolo arrotondato 33"/>
          <p:cNvSpPr/>
          <p:nvPr/>
        </p:nvSpPr>
        <p:spPr>
          <a:xfrm>
            <a:off x="4826881" y="2091391"/>
            <a:ext cx="4025900" cy="27700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dirty="0"/>
              <a:t>A prezzo più bassi di quelli di mercato, </a:t>
            </a:r>
          </a:p>
          <a:p>
            <a:r>
              <a:rPr lang="it-IT" sz="2000" dirty="0"/>
              <a:t>purché non inferiori a quelli di acquisto …… </a:t>
            </a:r>
            <a:endParaRPr lang="it-IT" sz="2000" dirty="0" smtClean="0"/>
          </a:p>
          <a:p>
            <a:r>
              <a:rPr lang="it-IT" sz="2000" dirty="0"/>
              <a:t>Salvo che non ci siano dei ristorni </a:t>
            </a:r>
            <a:endParaRPr lang="it-IT" sz="2000" b="1" dirty="0" smtClean="0"/>
          </a:p>
        </p:txBody>
      </p:sp>
      <p:sp>
        <p:nvSpPr>
          <p:cNvPr id="35" name="Rettangolo arrotondato 34"/>
          <p:cNvSpPr/>
          <p:nvPr/>
        </p:nvSpPr>
        <p:spPr>
          <a:xfrm>
            <a:off x="4837262" y="2090998"/>
            <a:ext cx="4025900" cy="27700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My Search – ANR-CP</a:t>
            </a:r>
            <a:endParaRPr lang="it-IT" dirty="0"/>
          </a:p>
          <a:p>
            <a:r>
              <a:rPr lang="en-US" dirty="0" smtClean="0"/>
              <a:t>(ex Centro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smtClean="0"/>
              <a:t>Cos)</a:t>
            </a:r>
            <a:endParaRPr lang="en-US" dirty="0" smtClean="0"/>
          </a:p>
          <a:p>
            <a:endParaRPr lang="en-US" b="1" dirty="0"/>
          </a:p>
          <a:p>
            <a:r>
              <a:rPr lang="it-IT" dirty="0"/>
              <a:t>Studio dei modelli gestionali delle patologie croniche attraverso indicatori 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dirty="0"/>
              <a:t>di struttura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dirty="0"/>
              <a:t>di processo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di esito ( clinico e sociale) </a:t>
            </a:r>
            <a:endParaRPr lang="it-IT" b="1" dirty="0" smtClean="0"/>
          </a:p>
        </p:txBody>
      </p:sp>
      <p:sp>
        <p:nvSpPr>
          <p:cNvPr id="37" name="Rettangolo arrotondato 36"/>
          <p:cNvSpPr/>
          <p:nvPr/>
        </p:nvSpPr>
        <p:spPr>
          <a:xfrm>
            <a:off x="4889500" y="2130197"/>
            <a:ext cx="4025900" cy="27700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dirty="0"/>
              <a:t>Corsi per gestione PDTA </a:t>
            </a:r>
          </a:p>
          <a:p>
            <a:r>
              <a:rPr lang="it-IT" sz="2000" dirty="0"/>
              <a:t>Corsi d’informatica</a:t>
            </a:r>
          </a:p>
          <a:p>
            <a:r>
              <a:rPr lang="it-IT" sz="2000" dirty="0"/>
              <a:t>Corsi per </a:t>
            </a:r>
            <a:r>
              <a:rPr lang="it-IT" sz="2000" dirty="0" smtClean="0"/>
              <a:t>amministrativi</a:t>
            </a:r>
          </a:p>
          <a:p>
            <a:r>
              <a:rPr lang="it-IT" sz="2000" dirty="0" smtClean="0"/>
              <a:t>Corsi per Amministratori </a:t>
            </a:r>
            <a:r>
              <a:rPr lang="it-IT" sz="2000" dirty="0"/>
              <a:t>di Coop </a:t>
            </a:r>
            <a:endParaRPr lang="it-IT" sz="2000" dirty="0" smtClean="0"/>
          </a:p>
          <a:p>
            <a:r>
              <a:rPr lang="it-IT" sz="2000" dirty="0" smtClean="0"/>
              <a:t>Altri corsi…</a:t>
            </a: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61908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78766" y="527180"/>
            <a:ext cx="4195727" cy="1487245"/>
          </a:xfrm>
        </p:spPr>
        <p:txBody>
          <a:bodyPr/>
          <a:lstStyle/>
          <a:p>
            <a:r>
              <a:rPr lang="it-IT" dirty="0" smtClean="0"/>
              <a:t>Servizi da terzi</a:t>
            </a:r>
            <a:endParaRPr lang="it-IT" dirty="0"/>
          </a:p>
        </p:txBody>
      </p:sp>
      <p:sp>
        <p:nvSpPr>
          <p:cNvPr id="6" name="Parallelogramma 5">
            <a:hlinkClick r:id="rId2" action="ppaction://hlinksldjump"/>
          </p:cNvPr>
          <p:cNvSpPr/>
          <p:nvPr/>
        </p:nvSpPr>
        <p:spPr>
          <a:xfrm>
            <a:off x="-279400" y="0"/>
            <a:ext cx="11303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Home</a:t>
            </a:r>
            <a:endParaRPr lang="it-IT" sz="1600" dirty="0"/>
          </a:p>
        </p:txBody>
      </p:sp>
      <p:sp>
        <p:nvSpPr>
          <p:cNvPr id="7" name="Parallelogramma 6">
            <a:hlinkClick r:id="rId3" action="ppaction://hlinksldjump"/>
          </p:cNvPr>
          <p:cNvSpPr/>
          <p:nvPr/>
        </p:nvSpPr>
        <p:spPr>
          <a:xfrm>
            <a:off x="636283" y="0"/>
            <a:ext cx="1377949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Cosa è la COOP</a:t>
            </a:r>
            <a:endParaRPr lang="it-IT" sz="1600" dirty="0"/>
          </a:p>
        </p:txBody>
      </p:sp>
      <p:sp>
        <p:nvSpPr>
          <p:cNvPr id="8" name="Parallelogramma 7">
            <a:hlinkClick r:id="rId4" action="ppaction://hlinksldjump"/>
          </p:cNvPr>
          <p:cNvSpPr/>
          <p:nvPr/>
        </p:nvSpPr>
        <p:spPr>
          <a:xfrm>
            <a:off x="4078766" y="-4185"/>
            <a:ext cx="2882901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Organizzazione e forme di partecipazione</a:t>
            </a:r>
            <a:endParaRPr lang="it-IT" sz="1600" dirty="0"/>
          </a:p>
        </p:txBody>
      </p:sp>
      <p:sp>
        <p:nvSpPr>
          <p:cNvPr id="9" name="Parallelogramma 8">
            <a:hlinkClick r:id="rId5" action="ppaction://hlinksldjump"/>
          </p:cNvPr>
          <p:cNvSpPr/>
          <p:nvPr/>
        </p:nvSpPr>
        <p:spPr>
          <a:xfrm>
            <a:off x="7823200" y="-5903"/>
            <a:ext cx="1308100" cy="533400"/>
          </a:xfrm>
          <a:prstGeom prst="parallelogram">
            <a:avLst>
              <a:gd name="adj" fmla="val 4796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Servizi da terzi</a:t>
            </a:r>
            <a:endParaRPr lang="it-IT" sz="1600" dirty="0"/>
          </a:p>
        </p:txBody>
      </p:sp>
      <p:sp>
        <p:nvSpPr>
          <p:cNvPr id="10" name="Parallelogramma 9">
            <a:hlinkClick r:id="rId6" action="ppaction://hlinksldjump"/>
          </p:cNvPr>
          <p:cNvSpPr/>
          <p:nvPr/>
        </p:nvSpPr>
        <p:spPr>
          <a:xfrm>
            <a:off x="1798332" y="-4185"/>
            <a:ext cx="2501902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Differenza con altre forme associative</a:t>
            </a:r>
            <a:endParaRPr lang="it-IT" sz="1600" dirty="0"/>
          </a:p>
        </p:txBody>
      </p:sp>
      <p:sp>
        <p:nvSpPr>
          <p:cNvPr id="11" name="Parallelogramma 10">
            <a:hlinkClick r:id="rId7" action="ppaction://hlinksldjump"/>
          </p:cNvPr>
          <p:cNvSpPr/>
          <p:nvPr/>
        </p:nvSpPr>
        <p:spPr>
          <a:xfrm>
            <a:off x="6756400" y="-6220"/>
            <a:ext cx="12827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Attività</a:t>
            </a:r>
            <a:endParaRPr lang="it-IT" sz="1600" dirty="0"/>
          </a:p>
        </p:txBody>
      </p:sp>
      <p:sp>
        <p:nvSpPr>
          <p:cNvPr id="12" name="Parallelogramma 11">
            <a:hlinkClick r:id="rId8" action="ppaction://hlinksldjump"/>
          </p:cNvPr>
          <p:cNvSpPr/>
          <p:nvPr/>
        </p:nvSpPr>
        <p:spPr>
          <a:xfrm>
            <a:off x="8915400" y="-5903"/>
            <a:ext cx="18923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Modello </a:t>
            </a:r>
            <a:r>
              <a:rPr lang="it-IT" sz="1600" dirty="0" err="1" smtClean="0"/>
              <a:t>gest</a:t>
            </a:r>
            <a:r>
              <a:rPr lang="it-IT" sz="1600" dirty="0" smtClean="0"/>
              <a:t>. CSP o PTMG</a:t>
            </a:r>
            <a:endParaRPr lang="it-IT" sz="1600" dirty="0"/>
          </a:p>
        </p:txBody>
      </p:sp>
      <p:sp>
        <p:nvSpPr>
          <p:cNvPr id="13" name="Parallelogramma 12">
            <a:hlinkClick r:id="rId9" action="ppaction://hlinksldjump"/>
          </p:cNvPr>
          <p:cNvSpPr/>
          <p:nvPr/>
        </p:nvSpPr>
        <p:spPr>
          <a:xfrm>
            <a:off x="10591802" y="-5903"/>
            <a:ext cx="1917699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Modello </a:t>
            </a:r>
            <a:r>
              <a:rPr lang="it-IT" sz="1600" dirty="0" err="1" smtClean="0"/>
              <a:t>gest</a:t>
            </a:r>
            <a:r>
              <a:rPr lang="it-IT" sz="1600" dirty="0" smtClean="0"/>
              <a:t>. AFT/UCCP</a:t>
            </a:r>
            <a:endParaRPr lang="it-IT" sz="16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300266"/>
              </p:ext>
            </p:extLst>
          </p:nvPr>
        </p:nvGraphicFramePr>
        <p:xfrm>
          <a:off x="2163357" y="2038374"/>
          <a:ext cx="8544267" cy="4023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9333"/>
                <a:gridCol w="2853990"/>
                <a:gridCol w="2980944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Consulenza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Fiscale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</a:rPr>
                        <a:t>Amministrativa contabile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it-IT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bg1"/>
                          </a:solidFill>
                        </a:rPr>
                        <a:t>Informatica</a:t>
                      </a:r>
                      <a:endParaRPr lang="it-IT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</a:rPr>
                        <a:t>Servizi di </a:t>
                      </a:r>
                      <a:r>
                        <a:rPr lang="it-IT" sz="1800" b="0" kern="1200" dirty="0" err="1" smtClean="0">
                          <a:solidFill>
                            <a:schemeClr val="tx1"/>
                          </a:solidFill>
                        </a:rPr>
                        <a:t>datacenter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</a:rPr>
                        <a:t>Direttamente o attraverso soggetti terzi con cui fare partnership 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</a:rPr>
                        <a:t>Software di cartella clinica di 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</a:rPr>
                        <a:t>base (gestionale</a:t>
                      </a:r>
                      <a:r>
                        <a:rPr lang="it-IT" sz="1800" b="0" kern="1200" baseline="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it-IT" sz="1800" b="0" kern="1200" baseline="0" dirty="0" err="1" smtClean="0">
                          <a:solidFill>
                            <a:schemeClr val="tx1"/>
                          </a:solidFill>
                        </a:rPr>
                        <a:t>cloud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</a:rPr>
                        <a:t>), </a:t>
                      </a:r>
                      <a:r>
                        <a:rPr lang="it-IT" sz="1800" b="0" kern="1200" dirty="0" err="1" smtClean="0">
                          <a:solidFill>
                            <a:schemeClr val="tx1"/>
                          </a:solidFill>
                        </a:rPr>
                        <a:t>tool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</a:rPr>
                        <a:t>interoperabilità (OSM-C.)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0040">
                <a:tc rowSpan="2"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bg1"/>
                          </a:solidFill>
                        </a:rPr>
                        <a:t>Comunicazione marketing</a:t>
                      </a:r>
                      <a:endParaRPr lang="it-IT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</a:rPr>
                        <a:t>Grafica e </a:t>
                      </a:r>
                      <a:r>
                        <a:rPr lang="it-IT" sz="1800" b="0" kern="1200" dirty="0" err="1" smtClean="0">
                          <a:solidFill>
                            <a:schemeClr val="tx1"/>
                          </a:solidFill>
                        </a:rPr>
                        <a:t>depliant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it-IT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</a:rPr>
                        <a:t>Brochure, database marketing 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bg1"/>
                          </a:solidFill>
                        </a:rPr>
                        <a:t>Telefonia e connettività</a:t>
                      </a:r>
                      <a:endParaRPr lang="it-IT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</a:rPr>
                        <a:t>Telefonia e messaggistica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it-IT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</a:rPr>
                        <a:t>Connettività 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30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4312" y="567462"/>
            <a:ext cx="10430320" cy="1777701"/>
          </a:xfrm>
        </p:spPr>
        <p:txBody>
          <a:bodyPr/>
          <a:lstStyle/>
          <a:p>
            <a:r>
              <a:rPr lang="it-IT" dirty="0" smtClean="0"/>
              <a:t>Modello gestionale di un CSP o </a:t>
            </a:r>
            <a:r>
              <a:rPr lang="it-IT" dirty="0" err="1" smtClean="0"/>
              <a:t>CdC</a:t>
            </a:r>
            <a:r>
              <a:rPr lang="it-IT" dirty="0" smtClean="0"/>
              <a:t> – </a:t>
            </a:r>
            <a:r>
              <a:rPr lang="it-IT" dirty="0" err="1" smtClean="0"/>
              <a:t>Spoke</a:t>
            </a:r>
            <a:r>
              <a:rPr lang="it-IT" dirty="0" smtClean="0"/>
              <a:t>/AFT</a:t>
            </a:r>
            <a:endParaRPr lang="it-IT" dirty="0"/>
          </a:p>
        </p:txBody>
      </p:sp>
      <p:sp>
        <p:nvSpPr>
          <p:cNvPr id="6" name="Parallelogramma 5">
            <a:hlinkClick r:id="rId2" action="ppaction://hlinksldjump"/>
          </p:cNvPr>
          <p:cNvSpPr/>
          <p:nvPr/>
        </p:nvSpPr>
        <p:spPr>
          <a:xfrm>
            <a:off x="-279400" y="0"/>
            <a:ext cx="11303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Home</a:t>
            </a:r>
            <a:endParaRPr lang="it-IT" sz="1600" dirty="0"/>
          </a:p>
        </p:txBody>
      </p:sp>
      <p:sp>
        <p:nvSpPr>
          <p:cNvPr id="7" name="Parallelogramma 6">
            <a:hlinkClick r:id="rId3" action="ppaction://hlinksldjump"/>
          </p:cNvPr>
          <p:cNvSpPr/>
          <p:nvPr/>
        </p:nvSpPr>
        <p:spPr>
          <a:xfrm>
            <a:off x="636283" y="0"/>
            <a:ext cx="1377949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Cosa è la COOP</a:t>
            </a:r>
            <a:endParaRPr lang="it-IT" sz="1600" dirty="0"/>
          </a:p>
        </p:txBody>
      </p:sp>
      <p:sp>
        <p:nvSpPr>
          <p:cNvPr id="8" name="Parallelogramma 7">
            <a:hlinkClick r:id="rId4" action="ppaction://hlinksldjump"/>
          </p:cNvPr>
          <p:cNvSpPr/>
          <p:nvPr/>
        </p:nvSpPr>
        <p:spPr>
          <a:xfrm>
            <a:off x="4078766" y="-4185"/>
            <a:ext cx="2882901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Organizzazione e forme di partecipazione</a:t>
            </a:r>
            <a:endParaRPr lang="it-IT" sz="1600" dirty="0"/>
          </a:p>
        </p:txBody>
      </p:sp>
      <p:sp>
        <p:nvSpPr>
          <p:cNvPr id="9" name="Parallelogramma 8">
            <a:hlinkClick r:id="rId5" action="ppaction://hlinksldjump"/>
          </p:cNvPr>
          <p:cNvSpPr/>
          <p:nvPr/>
        </p:nvSpPr>
        <p:spPr>
          <a:xfrm>
            <a:off x="7823200" y="-5903"/>
            <a:ext cx="13081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Servizi da terzi</a:t>
            </a:r>
            <a:endParaRPr lang="it-IT" sz="1600" dirty="0"/>
          </a:p>
        </p:txBody>
      </p:sp>
      <p:sp>
        <p:nvSpPr>
          <p:cNvPr id="10" name="Parallelogramma 9">
            <a:hlinkClick r:id="rId6" action="ppaction://hlinksldjump"/>
          </p:cNvPr>
          <p:cNvSpPr/>
          <p:nvPr/>
        </p:nvSpPr>
        <p:spPr>
          <a:xfrm>
            <a:off x="1798332" y="-4185"/>
            <a:ext cx="2501902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Differenza con altre forme associative</a:t>
            </a:r>
            <a:endParaRPr lang="it-IT" sz="1600" dirty="0"/>
          </a:p>
        </p:txBody>
      </p:sp>
      <p:sp>
        <p:nvSpPr>
          <p:cNvPr id="11" name="Parallelogramma 10">
            <a:hlinkClick r:id="rId7" action="ppaction://hlinksldjump"/>
          </p:cNvPr>
          <p:cNvSpPr/>
          <p:nvPr/>
        </p:nvSpPr>
        <p:spPr>
          <a:xfrm>
            <a:off x="6756400" y="-6220"/>
            <a:ext cx="12827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Attività</a:t>
            </a:r>
            <a:endParaRPr lang="it-IT" sz="1600" dirty="0"/>
          </a:p>
        </p:txBody>
      </p:sp>
      <p:sp>
        <p:nvSpPr>
          <p:cNvPr id="12" name="Parallelogramma 11">
            <a:hlinkClick r:id="rId8" action="ppaction://hlinksldjump"/>
          </p:cNvPr>
          <p:cNvSpPr/>
          <p:nvPr/>
        </p:nvSpPr>
        <p:spPr>
          <a:xfrm>
            <a:off x="8915400" y="-5903"/>
            <a:ext cx="1892300" cy="533400"/>
          </a:xfrm>
          <a:prstGeom prst="parallelogram">
            <a:avLst>
              <a:gd name="adj" fmla="val 4796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Modello </a:t>
            </a:r>
            <a:r>
              <a:rPr lang="it-IT" sz="1600" dirty="0" err="1" smtClean="0"/>
              <a:t>gest</a:t>
            </a:r>
            <a:r>
              <a:rPr lang="it-IT" sz="1600" dirty="0" smtClean="0"/>
              <a:t>. CSP o PTMG</a:t>
            </a:r>
            <a:endParaRPr lang="it-IT" sz="1600" dirty="0"/>
          </a:p>
        </p:txBody>
      </p:sp>
      <p:sp>
        <p:nvSpPr>
          <p:cNvPr id="13" name="Parallelogramma 12">
            <a:hlinkClick r:id="rId9" action="ppaction://hlinksldjump"/>
          </p:cNvPr>
          <p:cNvSpPr/>
          <p:nvPr/>
        </p:nvSpPr>
        <p:spPr>
          <a:xfrm>
            <a:off x="10591802" y="-5903"/>
            <a:ext cx="1917699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Modello </a:t>
            </a:r>
            <a:r>
              <a:rPr lang="it-IT" sz="1600" dirty="0" err="1" smtClean="0"/>
              <a:t>gest</a:t>
            </a:r>
            <a:r>
              <a:rPr lang="it-IT" sz="1600" dirty="0" smtClean="0"/>
              <a:t>. AFT/UCCP</a:t>
            </a:r>
            <a:endParaRPr lang="it-IT" sz="1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074571"/>
              </p:ext>
            </p:extLst>
          </p:nvPr>
        </p:nvGraphicFramePr>
        <p:xfrm>
          <a:off x="2463802" y="2626843"/>
          <a:ext cx="8128000" cy="24154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effectLst/>
                        </a:rPr>
                        <a:t>Modello economico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effectLst/>
                        </a:rPr>
                        <a:t>Vedi</a:t>
                      </a:r>
                      <a:r>
                        <a:rPr lang="it-IT" sz="1800" b="0" kern="1200" baseline="0" dirty="0" smtClean="0">
                          <a:effectLst/>
                        </a:rPr>
                        <a:t> s</a:t>
                      </a:r>
                      <a:r>
                        <a:rPr lang="it-IT" sz="1800" b="0" kern="1200" dirty="0" smtClean="0">
                          <a:effectLst/>
                        </a:rPr>
                        <a:t>cheda</a:t>
                      </a:r>
                      <a:r>
                        <a:rPr lang="it-IT" sz="1800" b="0" kern="1200" baseline="0" dirty="0" smtClean="0">
                          <a:effectLst/>
                        </a:rPr>
                        <a:t> centro </a:t>
                      </a:r>
                      <a:r>
                        <a:rPr lang="it-IT" sz="1800" b="0" kern="1200" dirty="0" smtClean="0">
                          <a:effectLst/>
                        </a:rPr>
                        <a:t>costi/ricavi </a:t>
                      </a:r>
                      <a:endParaRPr lang="it-IT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effectLst/>
                        </a:rPr>
                        <a:t>Sezione soci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effectLst/>
                        </a:rPr>
                        <a:t>Ce ne vorrebbe uno per ogni gruppo di </a:t>
                      </a:r>
                      <a:r>
                        <a:rPr lang="it-IT" sz="1800" b="0" kern="1200" dirty="0" err="1" smtClean="0">
                          <a:effectLst/>
                        </a:rPr>
                        <a:t>mmg</a:t>
                      </a:r>
                      <a:r>
                        <a:rPr lang="it-IT" sz="1800" b="0" kern="1200" dirty="0" smtClean="0">
                          <a:effectLst/>
                        </a:rPr>
                        <a:t> che afferisce ad un’attività </a:t>
                      </a:r>
                      <a:endParaRPr lang="it-IT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effectLst/>
                        </a:rPr>
                        <a:t>Centro costo</a:t>
                      </a:r>
                      <a:r>
                        <a:rPr lang="it-IT" sz="1800" b="0" kern="1200" baseline="0" dirty="0" smtClean="0">
                          <a:effectLst/>
                        </a:rPr>
                        <a:t>/ricavo</a:t>
                      </a:r>
                      <a:endParaRPr lang="it-IT" sz="1800" b="0" kern="1200" dirty="0" smtClean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</a:t>
                      </a:r>
                      <a:r>
                        <a:rPr lang="it-IT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n’è uno per ogni attività anche all’interno di uno stesso CSP o </a:t>
                      </a:r>
                      <a:r>
                        <a:rPr lang="it-IT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CdC</a:t>
                      </a:r>
                      <a:r>
                        <a:rPr lang="it-IT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spoke</a:t>
                      </a:r>
                      <a:endParaRPr lang="it-IT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951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effectLst/>
                        </a:rPr>
                        <a:t>Regolamenti CSP e ristorni</a:t>
                      </a:r>
                      <a:endParaRPr lang="it-IT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Vedi allegato A</a:t>
                      </a:r>
                      <a:r>
                        <a:rPr lang="it-IT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28894" y="960026"/>
            <a:ext cx="9447994" cy="127209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Modello gestionale di </a:t>
            </a:r>
            <a:r>
              <a:rPr lang="it-IT" dirty="0"/>
              <a:t>un CSP o </a:t>
            </a:r>
            <a:r>
              <a:rPr lang="it-IT" dirty="0" err="1"/>
              <a:t>CdC</a:t>
            </a:r>
            <a:r>
              <a:rPr lang="it-IT" dirty="0"/>
              <a:t> – </a:t>
            </a:r>
            <a:r>
              <a:rPr lang="it-IT" dirty="0" err="1"/>
              <a:t>Spoke</a:t>
            </a:r>
            <a:r>
              <a:rPr lang="it-IT" dirty="0"/>
              <a:t>/AFT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centro C/R di una AFT</a:t>
            </a:r>
            <a:r>
              <a:rPr lang="it-IT" dirty="0"/>
              <a:t> </a:t>
            </a:r>
            <a:r>
              <a:rPr lang="it-IT" dirty="0" smtClean="0"/>
              <a:t>è </a:t>
            </a:r>
            <a:r>
              <a:rPr lang="it-IT" dirty="0"/>
              <a:t>la somma dei </a:t>
            </a:r>
            <a:r>
              <a:rPr lang="it-IT" dirty="0" smtClean="0"/>
              <a:t>centri </a:t>
            </a:r>
            <a:r>
              <a:rPr lang="it-IT" dirty="0"/>
              <a:t>C/R delle sub articolazioni </a:t>
            </a:r>
            <a:r>
              <a:rPr lang="it-IT" dirty="0" smtClean="0"/>
              <a:t>delle medesima AFT (o della </a:t>
            </a:r>
            <a:r>
              <a:rPr lang="it-IT" dirty="0" err="1" smtClean="0"/>
              <a:t>CdC</a:t>
            </a:r>
            <a:r>
              <a:rPr lang="it-IT" dirty="0" smtClean="0"/>
              <a:t> – </a:t>
            </a:r>
            <a:r>
              <a:rPr lang="it-IT" dirty="0" err="1" smtClean="0"/>
              <a:t>Spoke</a:t>
            </a:r>
            <a:r>
              <a:rPr lang="it-IT" dirty="0" smtClean="0"/>
              <a:t>/AFT)</a:t>
            </a:r>
            <a:endParaRPr lang="it-IT" dirty="0" smtClean="0"/>
          </a:p>
          <a:p>
            <a:endParaRPr lang="it-IT" dirty="0"/>
          </a:p>
          <a:p>
            <a:r>
              <a:rPr lang="it-IT" dirty="0"/>
              <a:t>Comparazione con modelli pubblici storici </a:t>
            </a:r>
            <a:r>
              <a:rPr lang="it-IT" dirty="0" smtClean="0"/>
              <a:t>di gestione precedente dei costi e ricavi dei modelli organizzativi </a:t>
            </a:r>
            <a:endParaRPr lang="it-IT" dirty="0"/>
          </a:p>
        </p:txBody>
      </p:sp>
      <p:sp>
        <p:nvSpPr>
          <p:cNvPr id="6" name="Parallelogramma 5">
            <a:hlinkClick r:id="rId2" action="ppaction://hlinksldjump"/>
          </p:cNvPr>
          <p:cNvSpPr/>
          <p:nvPr/>
        </p:nvSpPr>
        <p:spPr>
          <a:xfrm>
            <a:off x="-279400" y="0"/>
            <a:ext cx="11303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Home</a:t>
            </a:r>
            <a:endParaRPr lang="it-IT" sz="1600" dirty="0"/>
          </a:p>
        </p:txBody>
      </p:sp>
      <p:sp>
        <p:nvSpPr>
          <p:cNvPr id="7" name="Parallelogramma 6">
            <a:hlinkClick r:id="rId3" action="ppaction://hlinksldjump"/>
          </p:cNvPr>
          <p:cNvSpPr/>
          <p:nvPr/>
        </p:nvSpPr>
        <p:spPr>
          <a:xfrm>
            <a:off x="636283" y="0"/>
            <a:ext cx="1377949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Cosa è la COOP</a:t>
            </a:r>
            <a:endParaRPr lang="it-IT" sz="1600" dirty="0"/>
          </a:p>
        </p:txBody>
      </p:sp>
      <p:sp>
        <p:nvSpPr>
          <p:cNvPr id="8" name="Parallelogramma 7">
            <a:hlinkClick r:id="rId4" action="ppaction://hlinksldjump"/>
          </p:cNvPr>
          <p:cNvSpPr/>
          <p:nvPr/>
        </p:nvSpPr>
        <p:spPr>
          <a:xfrm>
            <a:off x="4078766" y="-4185"/>
            <a:ext cx="2882901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Organizzazione e forme di partecipazione</a:t>
            </a:r>
            <a:endParaRPr lang="it-IT" sz="1600" dirty="0"/>
          </a:p>
        </p:txBody>
      </p:sp>
      <p:sp>
        <p:nvSpPr>
          <p:cNvPr id="9" name="Parallelogramma 8">
            <a:hlinkClick r:id="rId5" action="ppaction://hlinksldjump"/>
          </p:cNvPr>
          <p:cNvSpPr/>
          <p:nvPr/>
        </p:nvSpPr>
        <p:spPr>
          <a:xfrm>
            <a:off x="7823200" y="-5903"/>
            <a:ext cx="13081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Servizi da terzi</a:t>
            </a:r>
            <a:endParaRPr lang="it-IT" sz="1600" dirty="0"/>
          </a:p>
        </p:txBody>
      </p:sp>
      <p:sp>
        <p:nvSpPr>
          <p:cNvPr id="10" name="Parallelogramma 9">
            <a:hlinkClick r:id="rId6" action="ppaction://hlinksldjump"/>
          </p:cNvPr>
          <p:cNvSpPr/>
          <p:nvPr/>
        </p:nvSpPr>
        <p:spPr>
          <a:xfrm>
            <a:off x="1798332" y="-4185"/>
            <a:ext cx="2501902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Differenza con altre forme associative</a:t>
            </a:r>
            <a:endParaRPr lang="it-IT" sz="1600" dirty="0"/>
          </a:p>
        </p:txBody>
      </p:sp>
      <p:sp>
        <p:nvSpPr>
          <p:cNvPr id="11" name="Parallelogramma 10">
            <a:hlinkClick r:id="rId7" action="ppaction://hlinksldjump"/>
          </p:cNvPr>
          <p:cNvSpPr/>
          <p:nvPr/>
        </p:nvSpPr>
        <p:spPr>
          <a:xfrm>
            <a:off x="6756400" y="-6220"/>
            <a:ext cx="12827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Attività</a:t>
            </a:r>
            <a:endParaRPr lang="it-IT" sz="1600" dirty="0"/>
          </a:p>
        </p:txBody>
      </p:sp>
      <p:sp>
        <p:nvSpPr>
          <p:cNvPr id="12" name="Parallelogramma 11">
            <a:hlinkClick r:id="rId8" action="ppaction://hlinksldjump"/>
          </p:cNvPr>
          <p:cNvSpPr/>
          <p:nvPr/>
        </p:nvSpPr>
        <p:spPr>
          <a:xfrm>
            <a:off x="8915400" y="-5903"/>
            <a:ext cx="1892300" cy="533400"/>
          </a:xfrm>
          <a:prstGeom prst="parallelogram">
            <a:avLst>
              <a:gd name="adj" fmla="val 47967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Modello </a:t>
            </a:r>
            <a:r>
              <a:rPr lang="it-IT" sz="1600" dirty="0" err="1" smtClean="0"/>
              <a:t>gest</a:t>
            </a:r>
            <a:r>
              <a:rPr lang="it-IT" sz="1600" dirty="0" smtClean="0"/>
              <a:t>. CSP o </a:t>
            </a:r>
            <a:r>
              <a:rPr lang="it-IT" sz="1600" smtClean="0"/>
              <a:t>CdC</a:t>
            </a:r>
            <a:endParaRPr lang="it-IT" sz="1600" dirty="0"/>
          </a:p>
        </p:txBody>
      </p:sp>
      <p:sp>
        <p:nvSpPr>
          <p:cNvPr id="13" name="Parallelogramma 12">
            <a:hlinkClick r:id="rId9" action="ppaction://hlinksldjump"/>
          </p:cNvPr>
          <p:cNvSpPr/>
          <p:nvPr/>
        </p:nvSpPr>
        <p:spPr>
          <a:xfrm>
            <a:off x="10591802" y="-5903"/>
            <a:ext cx="1917699" cy="533400"/>
          </a:xfrm>
          <a:prstGeom prst="parallelogram">
            <a:avLst>
              <a:gd name="adj" fmla="val 47967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Modello </a:t>
            </a:r>
            <a:r>
              <a:rPr lang="it-IT" sz="1600" dirty="0" err="1" smtClean="0"/>
              <a:t>gest</a:t>
            </a:r>
            <a:r>
              <a:rPr lang="it-IT" sz="1600" dirty="0" smtClean="0"/>
              <a:t>. </a:t>
            </a:r>
            <a:r>
              <a:rPr lang="it-IT" sz="1600" dirty="0" smtClean="0"/>
              <a:t>AFT/</a:t>
            </a:r>
            <a:r>
              <a:rPr lang="it-IT" sz="1600" dirty="0" err="1" smtClean="0"/>
              <a:t>CdC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52315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ersonalizzato 5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FFFFFF"/>
      </a:hlink>
      <a:folHlink>
        <a:srgbClr val="FFFFFF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756</Words>
  <Application>Microsoft Office PowerPoint</Application>
  <PresentationFormat>Widescreen</PresentationFormat>
  <Paragraphs>169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Parallasse</vt:lpstr>
      <vt:lpstr>Cooperativa di Servizio Elementi base</vt:lpstr>
      <vt:lpstr>Cosa è la Coop di servizio</vt:lpstr>
      <vt:lpstr>Differenza con le altre forme societarie</vt:lpstr>
      <vt:lpstr>Organizzazione e forme di partecipazione</vt:lpstr>
      <vt:lpstr>Attività</vt:lpstr>
      <vt:lpstr>Servizi da terzi</vt:lpstr>
      <vt:lpstr>Modello gestionale di un CSP o CdC – Spoke/AFT</vt:lpstr>
      <vt:lpstr>Modello gestionale di un CSP o CdC – Spoke/AFT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Mario</dc:creator>
  <cp:lastModifiedBy>Giulia</cp:lastModifiedBy>
  <cp:revision>37</cp:revision>
  <dcterms:created xsi:type="dcterms:W3CDTF">2013-11-05T07:26:50Z</dcterms:created>
  <dcterms:modified xsi:type="dcterms:W3CDTF">2023-07-21T14:01:26Z</dcterms:modified>
</cp:coreProperties>
</file>